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56" r:id="rId1"/>
  </p:sldMasterIdLst>
  <p:sldIdLst>
    <p:sldId id="267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4" r:id="rId10"/>
    <p:sldId id="266" r:id="rId11"/>
    <p:sldId id="269" r:id="rId12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1" autoAdjust="0"/>
  </p:normalViewPr>
  <p:slideViewPr>
    <p:cSldViewPr>
      <p:cViewPr varScale="1">
        <p:scale>
          <a:sx n="40" d="100"/>
          <a:sy n="40" d="100"/>
        </p:scale>
        <p:origin x="88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20104105" cy="113093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3800933" cy="11309352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4146" y="1850860"/>
            <a:ext cx="14496941" cy="3937329"/>
          </a:xfrm>
        </p:spPr>
        <p:txBody>
          <a:bodyPr anchor="b">
            <a:normAutofit/>
          </a:bodyPr>
          <a:lstStyle>
            <a:lvl1pPr algn="l">
              <a:defRPr sz="79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4146" y="5940028"/>
            <a:ext cx="14496941" cy="2730474"/>
          </a:xfrm>
        </p:spPr>
        <p:txBody>
          <a:bodyPr>
            <a:normAutofit/>
          </a:bodyPr>
          <a:lstStyle>
            <a:lvl1pPr marL="0" indent="0" algn="l">
              <a:buNone/>
              <a:defRPr sz="3298" cap="all" baseline="0">
                <a:solidFill>
                  <a:schemeClr val="tx2"/>
                </a:solidFill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70520" y="8921823"/>
            <a:ext cx="4523423" cy="60211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94145" y="8921823"/>
            <a:ext cx="8450723" cy="602118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319595" y="8921820"/>
            <a:ext cx="1271494" cy="602118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4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39" y="7098711"/>
            <a:ext cx="16345060" cy="1351177"/>
          </a:xfrm>
        </p:spPr>
        <p:txBody>
          <a:bodyPr anchor="b">
            <a:normAutofit/>
          </a:bodyPr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82139" y="1000042"/>
            <a:ext cx="16345059" cy="54415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5277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2062" y="8449888"/>
            <a:ext cx="16342594" cy="1125447"/>
          </a:xfrm>
        </p:spPr>
        <p:txBody>
          <a:bodyPr>
            <a:normAutofit/>
          </a:bodyPr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8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214" y="1005276"/>
            <a:ext cx="16334507" cy="5654675"/>
          </a:xfrm>
        </p:spPr>
        <p:txBody>
          <a:bodyPr anchor="ctr">
            <a:normAutofit/>
          </a:bodyPr>
          <a:lstStyle>
            <a:lvl1pPr>
              <a:defRPr sz="59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2138" y="7288247"/>
            <a:ext cx="16332040" cy="2261868"/>
          </a:xfrm>
        </p:spPr>
        <p:txBody>
          <a:bodyPr anchor="ctr">
            <a:normAutofit/>
          </a:bodyPr>
          <a:lstStyle>
            <a:lvl1pPr marL="0" indent="0">
              <a:buNone/>
              <a:defRPr sz="296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77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744" y="1005275"/>
            <a:ext cx="15339850" cy="4532363"/>
          </a:xfrm>
        </p:spPr>
        <p:txBody>
          <a:bodyPr anchor="ctr">
            <a:normAutofit/>
          </a:bodyPr>
          <a:lstStyle>
            <a:lvl1pPr>
              <a:defRPr sz="59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837271" y="5550053"/>
            <a:ext cx="14432176" cy="905289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2139" y="7107376"/>
            <a:ext cx="16334585" cy="2456289"/>
          </a:xfrm>
        </p:spPr>
        <p:txBody>
          <a:bodyPr anchor="ctr">
            <a:normAutofit/>
          </a:bodyPr>
          <a:lstStyle>
            <a:lvl1pPr marL="0" indent="0">
              <a:buNone/>
              <a:defRPr sz="296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1489854" y="120777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7375684" y="4559644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342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38" y="3519192"/>
            <a:ext cx="16334583" cy="4142202"/>
          </a:xfrm>
        </p:spPr>
        <p:txBody>
          <a:bodyPr anchor="b">
            <a:normAutofit/>
          </a:bodyPr>
          <a:lstStyle>
            <a:lvl1pPr>
              <a:defRPr sz="59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2063" y="7680818"/>
            <a:ext cx="16332116" cy="1881006"/>
          </a:xfrm>
        </p:spPr>
        <p:txBody>
          <a:bodyPr anchor="t">
            <a:normAutofit/>
          </a:bodyPr>
          <a:lstStyle>
            <a:lvl1pPr marL="0" indent="0">
              <a:buNone/>
              <a:defRPr sz="296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373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82142" y="1005276"/>
            <a:ext cx="16334578" cy="31414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882138" y="4410388"/>
            <a:ext cx="5271553" cy="1130935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958" b="0" cap="all" baseline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859891" y="5541322"/>
            <a:ext cx="5291070" cy="4008794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44662" y="4415618"/>
            <a:ext cx="5250918" cy="1130935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958" b="0" cap="all" baseline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427259" y="5546553"/>
            <a:ext cx="5269791" cy="4008794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948350" y="4410388"/>
            <a:ext cx="5268369" cy="1130935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958" b="0" cap="all" baseline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948350" y="5541322"/>
            <a:ext cx="5268369" cy="4008794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661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882140" y="1005276"/>
            <a:ext cx="16334580" cy="31414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882142" y="7263505"/>
            <a:ext cx="5268818" cy="95029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298" b="0" cap="all" baseline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882142" y="4398077"/>
            <a:ext cx="5268818" cy="2513189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98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882142" y="8213804"/>
            <a:ext cx="5268818" cy="1348684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2261" y="7263505"/>
            <a:ext cx="5277326" cy="95029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298" b="0" cap="all" baseline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402261" y="4398077"/>
            <a:ext cx="5274919" cy="2513189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98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399854" y="8213802"/>
            <a:ext cx="5277326" cy="1336314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948557" y="7263503"/>
            <a:ext cx="5261399" cy="95029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298" b="0" cap="all" baseline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948350" y="4398077"/>
            <a:ext cx="5268371" cy="2513189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98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2948350" y="8213798"/>
            <a:ext cx="5268369" cy="1336319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595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072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910541" y="1005275"/>
            <a:ext cx="3306180" cy="8544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2138" y="1005275"/>
            <a:ext cx="12777102" cy="8544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493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5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8939" y="2082178"/>
            <a:ext cx="7943215" cy="5772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775243" y="3542793"/>
            <a:ext cx="8295005" cy="6329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63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25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39" y="2340409"/>
            <a:ext cx="16334581" cy="4704375"/>
          </a:xfrm>
        </p:spPr>
        <p:txBody>
          <a:bodyPr anchor="b">
            <a:normAutofit/>
          </a:bodyPr>
          <a:lstStyle>
            <a:lvl1pPr>
              <a:defRPr sz="59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39" y="7296101"/>
            <a:ext cx="16334581" cy="2267107"/>
          </a:xfrm>
        </p:spPr>
        <p:txBody>
          <a:bodyPr>
            <a:normAutofit/>
          </a:bodyPr>
          <a:lstStyle>
            <a:lvl1pPr marL="0" indent="0">
              <a:buNone/>
              <a:defRPr sz="2968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16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2138" y="3709569"/>
            <a:ext cx="8044260" cy="58405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7701" y="3709569"/>
            <a:ext cx="8039020" cy="58405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20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39" y="1020986"/>
            <a:ext cx="16334581" cy="2437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9105" y="3709569"/>
            <a:ext cx="7667298" cy="135869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958" b="0" cap="all" baseline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2139" y="5068260"/>
            <a:ext cx="8044263" cy="44818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554666" y="3709567"/>
            <a:ext cx="7662053" cy="135869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958" b="0" cap="all" baseline="0">
                <a:solidFill>
                  <a:schemeClr val="tx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7701" y="5068260"/>
            <a:ext cx="8039018" cy="44818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66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1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81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0870" y="1005277"/>
            <a:ext cx="6358444" cy="2704290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60" y="977350"/>
            <a:ext cx="9714358" cy="857276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90870" y="3709569"/>
            <a:ext cx="6358444" cy="5840549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1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3" y="1005276"/>
            <a:ext cx="9785756" cy="2704293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70501" y="1005278"/>
            <a:ext cx="6046219" cy="854484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2139" y="3709569"/>
            <a:ext cx="9785761" cy="5840549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90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20104105" cy="113093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3560" y="1"/>
            <a:ext cx="19876359" cy="11309352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2142" y="1019982"/>
            <a:ext cx="16334578" cy="2438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41" y="3709571"/>
            <a:ext cx="16334580" cy="584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96152" y="9701959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2140" y="9701957"/>
            <a:ext cx="10288361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1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45226" y="9701956"/>
            <a:ext cx="127149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44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5936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120000"/>
        </a:lnSpc>
        <a:spcBef>
          <a:spcPts val="1649"/>
        </a:spcBef>
        <a:buSzPct val="125000"/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120000"/>
        </a:lnSpc>
        <a:spcBef>
          <a:spcPts val="824"/>
        </a:spcBef>
        <a:buSzPct val="125000"/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120000"/>
        </a:lnSpc>
        <a:spcBef>
          <a:spcPts val="824"/>
        </a:spcBef>
        <a:buSzPct val="125000"/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120000"/>
        </a:lnSpc>
        <a:spcBef>
          <a:spcPts val="824"/>
        </a:spcBef>
        <a:buSzPct val="125000"/>
        <a:buFont typeface="Arial" panose="020B0604020202020204" pitchFamily="34" charset="0"/>
        <a:buChar char="•"/>
        <a:defRPr sz="263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120000"/>
        </a:lnSpc>
        <a:spcBef>
          <a:spcPts val="824"/>
        </a:spcBef>
        <a:buSzPct val="125000"/>
        <a:buFont typeface="Arial" panose="020B0604020202020204" pitchFamily="34" charset="0"/>
        <a:buChar char="•"/>
        <a:defRPr sz="263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120000"/>
        </a:lnSpc>
        <a:spcBef>
          <a:spcPts val="824"/>
        </a:spcBef>
        <a:buSzPct val="125000"/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120000"/>
        </a:lnSpc>
        <a:spcBef>
          <a:spcPts val="824"/>
        </a:spcBef>
        <a:buSzPct val="125000"/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120000"/>
        </a:lnSpc>
        <a:spcBef>
          <a:spcPts val="824"/>
        </a:spcBef>
        <a:buSzPct val="125000"/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120000"/>
        </a:lnSpc>
        <a:spcBef>
          <a:spcPts val="824"/>
        </a:spcBef>
        <a:buSzPct val="125000"/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jp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4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63EB-48C1-C33E-83CD-47BD4EA0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650" y="8626475"/>
            <a:ext cx="11277600" cy="218595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 FRAUD DETECTION</a:t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– PRANAVI GARIGAVENI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66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941E7F7-F7C4-77DD-8D59-1A42E5EB9093}"/>
              </a:ext>
            </a:extLst>
          </p:cNvPr>
          <p:cNvSpPr txBox="1"/>
          <p:nvPr/>
        </p:nvSpPr>
        <p:spPr>
          <a:xfrm>
            <a:off x="2012950" y="4777512"/>
            <a:ext cx="1668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code link:  https://colab.research.google.com/drive/1S0uNjgmCH2UTmtgLEnTSRz9IgEqFLbRE#scrollTo=bfeb6016-f457-4df9-9fc3-fcd77b3d5a4b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EE3BB6-F16C-CB8C-F594-C35252E0746F}"/>
              </a:ext>
            </a:extLst>
          </p:cNvPr>
          <p:cNvSpPr txBox="1"/>
          <p:nvPr/>
        </p:nvSpPr>
        <p:spPr>
          <a:xfrm>
            <a:off x="1784350" y="2759075"/>
            <a:ext cx="1691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Folder link : https://drive.google.com/drive/u/0/folders/1ORyT7vYUFq40c_U0W8wjajbSFPqwr0zT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F5901-8D81-5133-7291-70E906F801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882775" y="3709988"/>
            <a:ext cx="16333788" cy="5840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br>
              <a:rPr lang="en-US" sz="60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8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br>
              <a:rPr lang="en-US" sz="48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Pranavi Garigaveni</a:t>
            </a:r>
            <a:endParaRPr lang="en-IN" sz="4800" dirty="0">
              <a:highlight>
                <a:srgbClr val="00808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6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2969"/>
            <a:ext cx="20104100" cy="2296795"/>
            <a:chOff x="0" y="142969"/>
            <a:chExt cx="20104100" cy="2296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8559"/>
              <a:ext cx="20104100" cy="15706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210" y="142969"/>
              <a:ext cx="19723692" cy="141666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1907627"/>
            <a:ext cx="19913902" cy="9401175"/>
            <a:chOff x="0" y="1907627"/>
            <a:chExt cx="20104100" cy="94011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3838" y="10177747"/>
              <a:ext cx="11350261" cy="1130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0344" y="5428070"/>
              <a:ext cx="9854254" cy="54407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206430"/>
              <a:ext cx="10732657" cy="11021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51" y="5456753"/>
              <a:ext cx="9352699" cy="54407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325156"/>
              <a:ext cx="16105478" cy="15706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210" y="1907627"/>
              <a:ext cx="14658820" cy="310860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225002"/>
              <a:ext cx="16317195" cy="157063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75326" y="2591672"/>
            <a:ext cx="18668324" cy="2270686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 marR="310515">
              <a:lnSpc>
                <a:spcPct val="114999"/>
              </a:lnSpc>
              <a:spcBef>
                <a:spcPts val="75"/>
              </a:spcBef>
            </a:pPr>
            <a:r>
              <a:rPr lang="en-US" sz="2450" b="1" dirty="0">
                <a:latin typeface="Arial"/>
                <a:cs typeface="Arial"/>
              </a:rPr>
              <a:t>PROBLEM STATEMENT</a:t>
            </a:r>
          </a:p>
          <a:p>
            <a:pPr marL="12700" marR="310515">
              <a:lnSpc>
                <a:spcPct val="114999"/>
              </a:lnSpc>
              <a:spcBef>
                <a:spcPts val="75"/>
              </a:spcBef>
            </a:pPr>
            <a:r>
              <a:rPr sz="2450" dirty="0">
                <a:latin typeface="Arial"/>
                <a:cs typeface="Arial"/>
              </a:rPr>
              <a:t>In</a:t>
            </a:r>
            <a:r>
              <a:rPr sz="2450" spc="40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the</a:t>
            </a:r>
            <a:r>
              <a:rPr sz="2450" spc="50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banking</a:t>
            </a:r>
            <a:r>
              <a:rPr sz="2450" spc="5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industry,</a:t>
            </a:r>
            <a:r>
              <a:rPr sz="2450" spc="-35" dirty="0">
                <a:latin typeface="Arial"/>
                <a:cs typeface="Arial"/>
              </a:rPr>
              <a:t> </a:t>
            </a:r>
            <a:r>
              <a:rPr sz="2450" b="1" spc="-25" dirty="0">
                <a:latin typeface="Tahoma"/>
                <a:cs typeface="Tahoma"/>
              </a:rPr>
              <a:t>credit</a:t>
            </a:r>
            <a:r>
              <a:rPr sz="2450" b="1" spc="15" dirty="0">
                <a:latin typeface="Tahoma"/>
                <a:cs typeface="Tahoma"/>
              </a:rPr>
              <a:t> </a:t>
            </a:r>
            <a:r>
              <a:rPr sz="2450" b="1" spc="-30" dirty="0">
                <a:latin typeface="Tahoma"/>
                <a:cs typeface="Tahoma"/>
              </a:rPr>
              <a:t>card</a:t>
            </a:r>
            <a:r>
              <a:rPr sz="2450" b="1" spc="20" dirty="0">
                <a:latin typeface="Tahoma"/>
                <a:cs typeface="Tahoma"/>
              </a:rPr>
              <a:t> </a:t>
            </a:r>
            <a:r>
              <a:rPr sz="2450" b="1" spc="-45" dirty="0">
                <a:latin typeface="Tahoma"/>
                <a:cs typeface="Tahoma"/>
              </a:rPr>
              <a:t>fraud</a:t>
            </a:r>
            <a:r>
              <a:rPr sz="2450" b="1" spc="15" dirty="0">
                <a:latin typeface="Tahoma"/>
                <a:cs typeface="Tahoma"/>
              </a:rPr>
              <a:t> </a:t>
            </a:r>
            <a:r>
              <a:rPr sz="2450" dirty="0">
                <a:latin typeface="Arial"/>
                <a:cs typeface="Arial"/>
              </a:rPr>
              <a:t>is</a:t>
            </a:r>
            <a:r>
              <a:rPr sz="2450" spc="5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a</a:t>
            </a:r>
            <a:r>
              <a:rPr sz="2450" spc="50" dirty="0">
                <a:latin typeface="Arial"/>
                <a:cs typeface="Arial"/>
              </a:rPr>
              <a:t> </a:t>
            </a:r>
            <a:r>
              <a:rPr sz="2450" spc="125" dirty="0">
                <a:latin typeface="Arial"/>
                <a:cs typeface="Arial"/>
              </a:rPr>
              <a:t>growing</a:t>
            </a:r>
            <a:r>
              <a:rPr sz="2450" spc="5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concern.</a:t>
            </a:r>
            <a:r>
              <a:rPr sz="2450" spc="-3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Fraudulent</a:t>
            </a:r>
            <a:r>
              <a:rPr sz="2450" spc="5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transactions</a:t>
            </a:r>
            <a:r>
              <a:rPr sz="2450" spc="50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cause </a:t>
            </a:r>
            <a:r>
              <a:rPr sz="2450" spc="60" dirty="0">
                <a:latin typeface="Arial"/>
                <a:cs typeface="Arial"/>
              </a:rPr>
              <a:t>significant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losses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spc="100" dirty="0">
                <a:latin typeface="Arial"/>
                <a:cs typeface="Arial"/>
              </a:rPr>
              <a:t>for</a:t>
            </a:r>
            <a:r>
              <a:rPr sz="2450" spc="-4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both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banks</a:t>
            </a:r>
            <a:r>
              <a:rPr sz="2450" spc="-40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and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spc="45" dirty="0">
                <a:latin typeface="Arial"/>
                <a:cs typeface="Arial"/>
              </a:rPr>
              <a:t>cardholders.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2450" dirty="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5"/>
              </a:spcBef>
            </a:pPr>
            <a:r>
              <a:rPr sz="2450" dirty="0">
                <a:latin typeface="Arial"/>
                <a:cs typeface="Arial"/>
              </a:rPr>
              <a:t>Banks</a:t>
            </a:r>
            <a:r>
              <a:rPr sz="2450" spc="-35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need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65" dirty="0">
                <a:latin typeface="Arial"/>
                <a:cs typeface="Arial"/>
              </a:rPr>
              <a:t>proactive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systems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to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detect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and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75" dirty="0">
                <a:latin typeface="Arial"/>
                <a:cs typeface="Arial"/>
              </a:rPr>
              <a:t>prevent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70" dirty="0">
                <a:latin typeface="Arial"/>
                <a:cs typeface="Arial"/>
              </a:rPr>
              <a:t>fraud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quickly,</a:t>
            </a:r>
            <a:r>
              <a:rPr sz="2450" spc="-110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before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substantial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damage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-25" dirty="0">
                <a:latin typeface="Arial"/>
                <a:cs typeface="Arial"/>
              </a:rPr>
              <a:t>is </a:t>
            </a:r>
            <a:r>
              <a:rPr sz="2450" spc="75" dirty="0">
                <a:latin typeface="Arial"/>
                <a:cs typeface="Arial"/>
              </a:rPr>
              <a:t>done.</a:t>
            </a:r>
            <a:endParaRPr sz="245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09624" y="6813970"/>
            <a:ext cx="175260" cy="1868170"/>
            <a:chOff x="309624" y="6813970"/>
            <a:chExt cx="175260" cy="18681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624" y="6813970"/>
              <a:ext cx="174816" cy="1716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624" y="8510254"/>
              <a:ext cx="174816" cy="17163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24139" y="8316470"/>
            <a:ext cx="8096250" cy="1313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450" dirty="0">
                <a:latin typeface="Arial"/>
                <a:cs typeface="Arial"/>
              </a:rPr>
              <a:t>By</a:t>
            </a:r>
            <a:r>
              <a:rPr sz="2450" spc="125" dirty="0">
                <a:latin typeface="Arial"/>
                <a:cs typeface="Arial"/>
              </a:rPr>
              <a:t> </a:t>
            </a:r>
            <a:r>
              <a:rPr sz="2450" spc="75" dirty="0">
                <a:latin typeface="Arial"/>
                <a:cs typeface="Arial"/>
              </a:rPr>
              <a:t>leveraging</a:t>
            </a:r>
            <a:r>
              <a:rPr sz="2450" spc="12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historical</a:t>
            </a:r>
            <a:r>
              <a:rPr sz="2450" spc="12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transaction</a:t>
            </a:r>
            <a:r>
              <a:rPr sz="2450" spc="12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data,</a:t>
            </a:r>
            <a:r>
              <a:rPr sz="2450" spc="2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ML</a:t>
            </a:r>
            <a:r>
              <a:rPr sz="2450" spc="40" dirty="0">
                <a:latin typeface="Arial"/>
                <a:cs typeface="Arial"/>
              </a:rPr>
              <a:t> </a:t>
            </a:r>
            <a:r>
              <a:rPr sz="2450" spc="75" dirty="0">
                <a:latin typeface="Arial"/>
                <a:cs typeface="Arial"/>
              </a:rPr>
              <a:t>models</a:t>
            </a:r>
            <a:r>
              <a:rPr sz="2450" spc="125" dirty="0">
                <a:latin typeface="Arial"/>
                <a:cs typeface="Arial"/>
              </a:rPr>
              <a:t> </a:t>
            </a:r>
            <a:r>
              <a:rPr sz="2450" spc="-25" dirty="0">
                <a:latin typeface="Arial"/>
                <a:cs typeface="Arial"/>
              </a:rPr>
              <a:t>can </a:t>
            </a:r>
            <a:r>
              <a:rPr sz="2450" spc="100" dirty="0">
                <a:latin typeface="Arial"/>
                <a:cs typeface="Arial"/>
              </a:rPr>
              <a:t>predict</a:t>
            </a:r>
            <a:r>
              <a:rPr sz="2450" spc="-55" dirty="0">
                <a:latin typeface="Arial"/>
                <a:cs typeface="Arial"/>
              </a:rPr>
              <a:t> </a:t>
            </a:r>
            <a:r>
              <a:rPr sz="2450" spc="75" dirty="0">
                <a:latin typeface="Arial"/>
                <a:cs typeface="Arial"/>
              </a:rPr>
              <a:t>fraudulent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behavior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and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flag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suspicious </a:t>
            </a:r>
            <a:r>
              <a:rPr sz="2450" dirty="0">
                <a:latin typeface="Arial"/>
                <a:cs typeface="Arial"/>
              </a:rPr>
              <a:t>transactions</a:t>
            </a:r>
            <a:r>
              <a:rPr sz="2450" spc="190" dirty="0">
                <a:latin typeface="Arial"/>
                <a:cs typeface="Arial"/>
              </a:rPr>
              <a:t> </a:t>
            </a:r>
            <a:r>
              <a:rPr sz="2450" spc="75" dirty="0">
                <a:latin typeface="Arial"/>
                <a:cs typeface="Arial"/>
              </a:rPr>
              <a:t>in</a:t>
            </a:r>
            <a:r>
              <a:rPr sz="2450" spc="18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real-</a:t>
            </a:r>
            <a:r>
              <a:rPr sz="2450" spc="40" dirty="0">
                <a:latin typeface="Arial"/>
                <a:cs typeface="Arial"/>
              </a:rPr>
              <a:t>time.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3710" y="5549141"/>
            <a:ext cx="8368665" cy="209948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2885" marR="5080">
              <a:lnSpc>
                <a:spcPct val="114999"/>
              </a:lnSpc>
              <a:spcBef>
                <a:spcPts val="2990"/>
              </a:spcBef>
            </a:pPr>
            <a:r>
              <a:rPr lang="en-US" sz="2450" b="1" spc="65" dirty="0">
                <a:latin typeface="Arial"/>
                <a:cs typeface="Arial"/>
              </a:rPr>
              <a:t>MACHINE LEARNING SOLUTION </a:t>
            </a:r>
          </a:p>
          <a:p>
            <a:pPr marL="222885" marR="5080">
              <a:lnSpc>
                <a:spcPct val="114999"/>
              </a:lnSpc>
              <a:spcBef>
                <a:spcPts val="2990"/>
              </a:spcBef>
            </a:pPr>
            <a:r>
              <a:rPr sz="2450" spc="65" dirty="0">
                <a:latin typeface="Arial"/>
                <a:cs typeface="Arial"/>
              </a:rPr>
              <a:t>Machine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70" dirty="0">
                <a:latin typeface="Arial"/>
                <a:cs typeface="Arial"/>
              </a:rPr>
              <a:t>learning</a:t>
            </a:r>
            <a:r>
              <a:rPr sz="2450" spc="-20" dirty="0">
                <a:latin typeface="Arial"/>
                <a:cs typeface="Arial"/>
              </a:rPr>
              <a:t> </a:t>
            </a:r>
            <a:r>
              <a:rPr sz="2450" spc="55" dirty="0">
                <a:latin typeface="Arial"/>
                <a:cs typeface="Arial"/>
              </a:rPr>
              <a:t>helps</a:t>
            </a:r>
            <a:r>
              <a:rPr sz="2450" spc="-2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banks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70" dirty="0">
                <a:latin typeface="Arial"/>
                <a:cs typeface="Arial"/>
              </a:rPr>
              <a:t>automate</a:t>
            </a:r>
            <a:r>
              <a:rPr sz="2450" spc="-20" dirty="0">
                <a:latin typeface="Arial"/>
                <a:cs typeface="Arial"/>
              </a:rPr>
              <a:t> </a:t>
            </a:r>
            <a:r>
              <a:rPr sz="2450" spc="70" dirty="0">
                <a:latin typeface="Arial"/>
                <a:cs typeface="Arial"/>
              </a:rPr>
              <a:t>fraud</a:t>
            </a:r>
            <a:r>
              <a:rPr sz="2450" spc="-20" dirty="0">
                <a:latin typeface="Arial"/>
                <a:cs typeface="Arial"/>
              </a:rPr>
              <a:t> </a:t>
            </a:r>
            <a:r>
              <a:rPr sz="2450" spc="70" dirty="0">
                <a:latin typeface="Arial"/>
                <a:cs typeface="Arial"/>
              </a:rPr>
              <a:t>detection, </a:t>
            </a:r>
            <a:r>
              <a:rPr sz="2450" spc="90" dirty="0">
                <a:latin typeface="Arial"/>
                <a:cs typeface="Arial"/>
              </a:rPr>
              <a:t>reducing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the</a:t>
            </a:r>
            <a:r>
              <a:rPr sz="2450" spc="-20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need</a:t>
            </a:r>
            <a:r>
              <a:rPr sz="2450" spc="-20" dirty="0">
                <a:latin typeface="Arial"/>
                <a:cs typeface="Arial"/>
              </a:rPr>
              <a:t> </a:t>
            </a:r>
            <a:r>
              <a:rPr sz="2450" spc="100" dirty="0">
                <a:latin typeface="Arial"/>
                <a:cs typeface="Arial"/>
              </a:rPr>
              <a:t>for</a:t>
            </a:r>
            <a:r>
              <a:rPr sz="2450" spc="-2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manual</a:t>
            </a:r>
            <a:r>
              <a:rPr sz="2450" spc="-2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reviews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and</a:t>
            </a:r>
            <a:r>
              <a:rPr sz="2450" spc="-20" dirty="0">
                <a:latin typeface="Arial"/>
                <a:cs typeface="Arial"/>
              </a:rPr>
              <a:t> </a:t>
            </a:r>
            <a:r>
              <a:rPr sz="2450" spc="100" dirty="0">
                <a:latin typeface="Arial"/>
                <a:cs typeface="Arial"/>
              </a:rPr>
              <a:t>improving </a:t>
            </a:r>
            <a:r>
              <a:rPr sz="2450" spc="95" dirty="0">
                <a:latin typeface="Arial"/>
                <a:cs typeface="Arial"/>
              </a:rPr>
              <a:t>detection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speed.</a:t>
            </a:r>
            <a:endParaRPr sz="245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178590" y="6783531"/>
            <a:ext cx="175260" cy="3134995"/>
            <a:chOff x="10178590" y="6783531"/>
            <a:chExt cx="175260" cy="3134995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78590" y="6783531"/>
              <a:ext cx="174816" cy="1716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78590" y="8050508"/>
              <a:ext cx="174816" cy="1716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78590" y="9746792"/>
              <a:ext cx="174816" cy="17163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493053" y="7856725"/>
            <a:ext cx="7499350" cy="1313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450" spc="100" dirty="0">
                <a:latin typeface="Arial"/>
                <a:cs typeface="Arial"/>
              </a:rPr>
              <a:t>Improved</a:t>
            </a:r>
            <a:r>
              <a:rPr sz="2450" spc="8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Customer</a:t>
            </a:r>
            <a:r>
              <a:rPr sz="2450" spc="9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Experience:</a:t>
            </a:r>
            <a:r>
              <a:rPr sz="2450" spc="25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Avoid</a:t>
            </a:r>
            <a:r>
              <a:rPr sz="2450" spc="85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unnecessary </a:t>
            </a:r>
            <a:r>
              <a:rPr sz="2450" dirty="0">
                <a:latin typeface="Arial"/>
                <a:cs typeface="Arial"/>
              </a:rPr>
              <a:t>denials</a:t>
            </a:r>
            <a:r>
              <a:rPr sz="2450" spc="65" dirty="0">
                <a:latin typeface="Arial"/>
                <a:cs typeface="Arial"/>
              </a:rPr>
              <a:t> </a:t>
            </a:r>
            <a:r>
              <a:rPr sz="2450" spc="110" dirty="0">
                <a:latin typeface="Arial"/>
                <a:cs typeface="Arial"/>
              </a:rPr>
              <a:t>of</a:t>
            </a:r>
            <a:r>
              <a:rPr sz="2450" spc="145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legitimate</a:t>
            </a:r>
            <a:r>
              <a:rPr sz="2450" spc="6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transactions,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55" dirty="0">
                <a:latin typeface="Arial"/>
                <a:cs typeface="Arial"/>
              </a:rPr>
              <a:t>ensuring</a:t>
            </a:r>
            <a:r>
              <a:rPr sz="2450" spc="70" dirty="0">
                <a:latin typeface="Arial"/>
                <a:cs typeface="Arial"/>
              </a:rPr>
              <a:t> smooth </a:t>
            </a:r>
            <a:r>
              <a:rPr sz="2450" dirty="0">
                <a:latin typeface="Arial"/>
                <a:cs typeface="Arial"/>
              </a:rPr>
              <a:t>service</a:t>
            </a:r>
            <a:r>
              <a:rPr sz="2450" spc="15" dirty="0">
                <a:latin typeface="Arial"/>
                <a:cs typeface="Arial"/>
              </a:rPr>
              <a:t> </a:t>
            </a:r>
            <a:r>
              <a:rPr sz="2450" spc="100" dirty="0">
                <a:latin typeface="Arial"/>
                <a:cs typeface="Arial"/>
              </a:rPr>
              <a:t>for</a:t>
            </a:r>
            <a:r>
              <a:rPr sz="2450" spc="20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customers.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493053" y="9553004"/>
            <a:ext cx="7954645" cy="884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450" spc="-50" dirty="0">
                <a:latin typeface="Arial"/>
                <a:cs typeface="Arial"/>
              </a:rPr>
              <a:t>Risk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100" dirty="0">
                <a:latin typeface="Arial"/>
                <a:cs typeface="Arial"/>
              </a:rPr>
              <a:t>Mitigation: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70" dirty="0">
                <a:latin typeface="Arial"/>
                <a:cs typeface="Arial"/>
              </a:rPr>
              <a:t>Detect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70" dirty="0">
                <a:latin typeface="Arial"/>
                <a:cs typeface="Arial"/>
              </a:rPr>
              <a:t>fraud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early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to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70" dirty="0">
                <a:latin typeface="Arial"/>
                <a:cs typeface="Arial"/>
              </a:rPr>
              <a:t>minimize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financial losses.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95373" y="5549141"/>
            <a:ext cx="7943215" cy="164025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0185" marR="5080">
              <a:lnSpc>
                <a:spcPct val="114999"/>
              </a:lnSpc>
              <a:spcBef>
                <a:spcPts val="2750"/>
              </a:spcBef>
            </a:pPr>
            <a:r>
              <a:rPr lang="en-US" sz="2450" b="1" dirty="0">
                <a:latin typeface="Arial"/>
                <a:cs typeface="Arial"/>
              </a:rPr>
              <a:t>BENEFITS FOR BANK</a:t>
            </a:r>
          </a:p>
          <a:p>
            <a:pPr marL="210185" marR="5080">
              <a:lnSpc>
                <a:spcPct val="114999"/>
              </a:lnSpc>
              <a:spcBef>
                <a:spcPts val="2750"/>
              </a:spcBef>
            </a:pPr>
            <a:r>
              <a:rPr sz="2450" dirty="0">
                <a:latin typeface="Arial"/>
                <a:cs typeface="Arial"/>
              </a:rPr>
              <a:t>Cost</a:t>
            </a:r>
            <a:r>
              <a:rPr sz="2450" spc="4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Reduction:</a:t>
            </a:r>
            <a:r>
              <a:rPr sz="2450" spc="4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Reduce</a:t>
            </a:r>
            <a:r>
              <a:rPr sz="2450" spc="4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costs</a:t>
            </a:r>
            <a:r>
              <a:rPr sz="2450" spc="40" dirty="0">
                <a:latin typeface="Arial"/>
                <a:cs typeface="Arial"/>
              </a:rPr>
              <a:t> </a:t>
            </a:r>
            <a:r>
              <a:rPr sz="2450" spc="65" dirty="0">
                <a:latin typeface="Arial"/>
                <a:cs typeface="Arial"/>
              </a:rPr>
              <a:t>related</a:t>
            </a:r>
            <a:r>
              <a:rPr sz="2450" spc="40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to</a:t>
            </a:r>
            <a:r>
              <a:rPr sz="2450" spc="40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chargebacks, </a:t>
            </a:r>
            <a:r>
              <a:rPr sz="2450" spc="70" dirty="0">
                <a:latin typeface="Arial"/>
                <a:cs typeface="Arial"/>
              </a:rPr>
              <a:t>fraud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investigation,</a:t>
            </a:r>
            <a:r>
              <a:rPr sz="2450" spc="-120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and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customer</a:t>
            </a:r>
            <a:r>
              <a:rPr sz="2450" spc="-40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support.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A5E80B6F-115A-28FA-C904-45DC1960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10" y="320675"/>
            <a:ext cx="19262955" cy="2185952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MACHINE LEARNING IN CREDIT CARD FRAUD DETECTION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243034"/>
            <a:ext cx="10513060" cy="3814445"/>
            <a:chOff x="0" y="5243034"/>
            <a:chExt cx="10513060" cy="3814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486431"/>
              <a:ext cx="10512454" cy="15706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559" y="5243034"/>
              <a:ext cx="9099366" cy="293447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1704529"/>
            <a:ext cx="20104099" cy="9604026"/>
            <a:chOff x="0" y="1704529"/>
            <a:chExt cx="20104099" cy="9604026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9123" y="10251633"/>
              <a:ext cx="11614976" cy="10569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8504" y="1704529"/>
              <a:ext cx="10074195" cy="90834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232635"/>
              <a:ext cx="10505543" cy="15706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453" y="1878948"/>
              <a:ext cx="9085587" cy="30447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806166"/>
              <a:ext cx="8737687" cy="157063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sz="half" idx="2"/>
          </p:nvPr>
        </p:nvSpPr>
        <p:spPr>
          <a:xfrm>
            <a:off x="458939" y="2082178"/>
            <a:ext cx="7943215" cy="72498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35"/>
              </a:spcBef>
            </a:pPr>
            <a:r>
              <a:rPr lang="en-IN" spc="-5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endParaRPr spc="-5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7475" marR="1380490" algn="just">
              <a:lnSpc>
                <a:spcPct val="114999"/>
              </a:lnSpc>
              <a:spcBef>
                <a:spcPts val="2595"/>
              </a:spcBef>
            </a:pPr>
            <a:r>
              <a:rPr sz="2450" b="0" spc="80" dirty="0">
                <a:solidFill>
                  <a:srgbClr val="000000"/>
                </a:solidFill>
                <a:latin typeface="Arial"/>
                <a:cs typeface="Arial"/>
              </a:rPr>
              <a:t>Credit</a:t>
            </a:r>
            <a:r>
              <a:rPr sz="2450" b="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dirty="0">
                <a:solidFill>
                  <a:srgbClr val="000000"/>
                </a:solidFill>
                <a:latin typeface="Arial"/>
                <a:cs typeface="Arial"/>
              </a:rPr>
              <a:t>card</a:t>
            </a:r>
            <a:r>
              <a:rPr sz="2450" b="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70" dirty="0">
                <a:solidFill>
                  <a:srgbClr val="000000"/>
                </a:solidFill>
                <a:latin typeface="Arial"/>
                <a:cs typeface="Arial"/>
              </a:rPr>
              <a:t>fraud</a:t>
            </a:r>
            <a:r>
              <a:rPr sz="2450" b="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2450" b="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70" dirty="0">
                <a:solidFill>
                  <a:srgbClr val="000000"/>
                </a:solidFill>
                <a:latin typeface="Arial"/>
                <a:cs typeface="Arial"/>
              </a:rPr>
              <a:t>unauthorized</a:t>
            </a:r>
            <a:r>
              <a:rPr sz="2450" b="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-30" dirty="0">
                <a:solidFill>
                  <a:srgbClr val="000000"/>
                </a:solidFill>
                <a:latin typeface="Arial"/>
                <a:cs typeface="Arial"/>
              </a:rPr>
              <a:t>access</a:t>
            </a:r>
            <a:r>
              <a:rPr sz="2450" b="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130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sz="2450" b="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-50" dirty="0">
                <a:solidFill>
                  <a:srgbClr val="000000"/>
                </a:solidFill>
                <a:latin typeface="Arial"/>
                <a:cs typeface="Arial"/>
              </a:rPr>
              <a:t>a </a:t>
            </a:r>
            <a:r>
              <a:rPr sz="2450" b="0" spc="80" dirty="0">
                <a:solidFill>
                  <a:srgbClr val="000000"/>
                </a:solidFill>
                <a:latin typeface="Arial"/>
                <a:cs typeface="Arial"/>
              </a:rPr>
              <a:t>credit</a:t>
            </a:r>
            <a:r>
              <a:rPr sz="2450" b="0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dirty="0">
                <a:solidFill>
                  <a:srgbClr val="000000"/>
                </a:solidFill>
                <a:latin typeface="Arial"/>
                <a:cs typeface="Arial"/>
              </a:rPr>
              <a:t>card</a:t>
            </a:r>
            <a:r>
              <a:rPr sz="2450" b="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dirty="0">
                <a:solidFill>
                  <a:srgbClr val="000000"/>
                </a:solidFill>
                <a:latin typeface="Arial"/>
                <a:cs typeface="Arial"/>
              </a:rPr>
              <a:t>account</a:t>
            </a:r>
            <a:r>
              <a:rPr sz="2450" b="0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105" dirty="0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sz="2450" b="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9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2450" b="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85" dirty="0">
                <a:solidFill>
                  <a:srgbClr val="000000"/>
                </a:solidFill>
                <a:latin typeface="Arial"/>
                <a:cs typeface="Arial"/>
              </a:rPr>
              <a:t>intent</a:t>
            </a:r>
            <a:r>
              <a:rPr sz="2450" b="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11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2450" b="0" spc="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80" dirty="0">
                <a:solidFill>
                  <a:srgbClr val="000000"/>
                </a:solidFill>
                <a:latin typeface="Arial"/>
                <a:cs typeface="Arial"/>
              </a:rPr>
              <a:t>making </a:t>
            </a:r>
            <a:r>
              <a:rPr sz="2450" b="0" spc="75" dirty="0">
                <a:solidFill>
                  <a:srgbClr val="000000"/>
                </a:solidFill>
                <a:latin typeface="Arial"/>
                <a:cs typeface="Arial"/>
              </a:rPr>
              <a:t>fraudulent</a:t>
            </a:r>
            <a:r>
              <a:rPr sz="2450" b="0" spc="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dirty="0">
                <a:solidFill>
                  <a:srgbClr val="000000"/>
                </a:solidFill>
                <a:latin typeface="Arial"/>
                <a:cs typeface="Arial"/>
              </a:rPr>
              <a:t>transactions</a:t>
            </a:r>
            <a:r>
              <a:rPr sz="2450" b="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100" dirty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sz="2450" b="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dirty="0">
                <a:solidFill>
                  <a:srgbClr val="000000"/>
                </a:solidFill>
                <a:latin typeface="Arial"/>
                <a:cs typeface="Arial"/>
              </a:rPr>
              <a:t>financial</a:t>
            </a:r>
            <a:r>
              <a:rPr sz="2450" b="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40" dirty="0">
                <a:solidFill>
                  <a:srgbClr val="000000"/>
                </a:solidFill>
                <a:latin typeface="Arial"/>
                <a:cs typeface="Arial"/>
              </a:rPr>
              <a:t>gain.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0"/>
              </a:spcBef>
            </a:pPr>
            <a:endParaRPr sz="2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pc="-6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spc="-18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77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pc="-18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7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</a:p>
          <a:p>
            <a:pPr marL="252095">
              <a:lnSpc>
                <a:spcPct val="100000"/>
              </a:lnSpc>
              <a:spcBef>
                <a:spcPts val="1120"/>
              </a:spcBef>
            </a:pPr>
            <a:r>
              <a:rPr sz="2450" b="0" spc="50" dirty="0">
                <a:solidFill>
                  <a:srgbClr val="000000"/>
                </a:solidFill>
                <a:latin typeface="Arial"/>
                <a:cs typeface="Arial"/>
              </a:rPr>
              <a:t>Significant</a:t>
            </a:r>
            <a:r>
              <a:rPr sz="2450" b="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dirty="0">
                <a:solidFill>
                  <a:srgbClr val="000000"/>
                </a:solidFill>
                <a:latin typeface="Arial"/>
                <a:cs typeface="Arial"/>
              </a:rPr>
              <a:t>financial</a:t>
            </a:r>
            <a:r>
              <a:rPr sz="2450" b="0" spc="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-10" dirty="0">
                <a:solidFill>
                  <a:srgbClr val="000000"/>
                </a:solidFill>
                <a:latin typeface="Arial"/>
                <a:cs typeface="Arial"/>
              </a:rPr>
              <a:t>losses</a:t>
            </a:r>
            <a:r>
              <a:rPr sz="2450" b="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100" dirty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sz="2450" b="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dirty="0">
                <a:solidFill>
                  <a:srgbClr val="000000"/>
                </a:solidFill>
                <a:latin typeface="Arial"/>
                <a:cs typeface="Arial"/>
              </a:rPr>
              <a:t>banks</a:t>
            </a:r>
            <a:r>
              <a:rPr sz="2450" b="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80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2450" b="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45" dirty="0">
                <a:solidFill>
                  <a:srgbClr val="000000"/>
                </a:solidFill>
                <a:latin typeface="Arial"/>
                <a:cs typeface="Arial"/>
              </a:rPr>
              <a:t>cardholders.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450" dirty="0">
              <a:latin typeface="Arial"/>
              <a:cs typeface="Arial"/>
            </a:endParaRPr>
          </a:p>
          <a:p>
            <a:pPr marL="252095" marR="169545">
              <a:lnSpc>
                <a:spcPct val="114999"/>
              </a:lnSpc>
            </a:pPr>
            <a:r>
              <a:rPr sz="2450" b="0" spc="-25" dirty="0">
                <a:solidFill>
                  <a:srgbClr val="000000"/>
                </a:solidFill>
                <a:latin typeface="Arial"/>
                <a:cs typeface="Arial"/>
              </a:rPr>
              <a:t>Trust</a:t>
            </a:r>
            <a:r>
              <a:rPr sz="2450" b="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50" dirty="0">
                <a:solidFill>
                  <a:srgbClr val="000000"/>
                </a:solidFill>
                <a:latin typeface="Arial"/>
                <a:cs typeface="Arial"/>
              </a:rPr>
              <a:t>erosion</a:t>
            </a:r>
            <a:r>
              <a:rPr sz="245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105" dirty="0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sz="2450" b="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dirty="0">
                <a:solidFill>
                  <a:srgbClr val="000000"/>
                </a:solidFill>
                <a:latin typeface="Arial"/>
                <a:cs typeface="Arial"/>
              </a:rPr>
              <a:t>customers</a:t>
            </a:r>
            <a:r>
              <a:rPr sz="245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85" dirty="0">
                <a:solidFill>
                  <a:srgbClr val="000000"/>
                </a:solidFill>
                <a:latin typeface="Arial"/>
                <a:cs typeface="Arial"/>
              </a:rPr>
              <a:t>if</a:t>
            </a:r>
            <a:r>
              <a:rPr sz="2450" b="0" spc="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70" dirty="0">
                <a:solidFill>
                  <a:srgbClr val="000000"/>
                </a:solidFill>
                <a:latin typeface="Arial"/>
                <a:cs typeface="Arial"/>
              </a:rPr>
              <a:t>fraud</a:t>
            </a:r>
            <a:r>
              <a:rPr sz="245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2450" b="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110" dirty="0">
                <a:solidFill>
                  <a:srgbClr val="000000"/>
                </a:solidFill>
                <a:latin typeface="Arial"/>
                <a:cs typeface="Arial"/>
              </a:rPr>
              <a:t>not</a:t>
            </a:r>
            <a:r>
              <a:rPr sz="245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0" spc="75" dirty="0">
                <a:solidFill>
                  <a:srgbClr val="000000"/>
                </a:solidFill>
                <a:latin typeface="Arial"/>
                <a:cs typeface="Arial"/>
              </a:rPr>
              <a:t>managed </a:t>
            </a:r>
            <a:r>
              <a:rPr sz="2450" b="0" spc="-10" dirty="0">
                <a:solidFill>
                  <a:srgbClr val="000000"/>
                </a:solidFill>
                <a:latin typeface="Arial"/>
                <a:cs typeface="Arial"/>
              </a:rPr>
              <a:t>effectively.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8070" y="3537820"/>
            <a:ext cx="8451215" cy="68110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3234" marR="119380" indent="-471170">
              <a:lnSpc>
                <a:spcPct val="114999"/>
              </a:lnSpc>
              <a:spcBef>
                <a:spcPts val="95"/>
              </a:spcBef>
              <a:buFont typeface="Arial"/>
              <a:buAutoNum type="arabicPeriod"/>
              <a:tabLst>
                <a:tab pos="483234" algn="l"/>
              </a:tabLst>
            </a:pPr>
            <a:r>
              <a:rPr sz="2450" b="1" spc="-25" dirty="0">
                <a:latin typeface="Tahoma"/>
                <a:cs typeface="Tahoma"/>
              </a:rPr>
              <a:t>Skimming</a:t>
            </a:r>
            <a:r>
              <a:rPr sz="2450" spc="-25" dirty="0">
                <a:latin typeface="Arial"/>
                <a:cs typeface="Arial"/>
              </a:rPr>
              <a:t>:</a:t>
            </a:r>
            <a:r>
              <a:rPr sz="2450" spc="-114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The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spc="65" dirty="0">
                <a:latin typeface="Arial"/>
                <a:cs typeface="Arial"/>
              </a:rPr>
              <a:t>most</a:t>
            </a:r>
            <a:r>
              <a:rPr sz="2450" spc="-55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common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spc="100" dirty="0">
                <a:latin typeface="Arial"/>
                <a:cs typeface="Arial"/>
              </a:rPr>
              <a:t>type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spc="110" dirty="0">
                <a:latin typeface="Arial"/>
                <a:cs typeface="Arial"/>
              </a:rPr>
              <a:t>of</a:t>
            </a:r>
            <a:r>
              <a:rPr sz="2450" spc="5" dirty="0">
                <a:latin typeface="Arial"/>
                <a:cs typeface="Arial"/>
              </a:rPr>
              <a:t> </a:t>
            </a:r>
            <a:r>
              <a:rPr sz="2450" spc="70" dirty="0">
                <a:latin typeface="Arial"/>
                <a:cs typeface="Arial"/>
              </a:rPr>
              <a:t>fraud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spc="65" dirty="0">
                <a:latin typeface="Arial"/>
                <a:cs typeface="Arial"/>
              </a:rPr>
              <a:t>where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spc="65" dirty="0">
                <a:latin typeface="Arial"/>
                <a:cs typeface="Arial"/>
              </a:rPr>
              <a:t>the </a:t>
            </a:r>
            <a:r>
              <a:rPr sz="2450" spc="70" dirty="0">
                <a:latin typeface="Arial"/>
                <a:cs typeface="Arial"/>
              </a:rPr>
              <a:t>magnetic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spc="65" dirty="0">
                <a:latin typeface="Arial"/>
                <a:cs typeface="Arial"/>
              </a:rPr>
              <a:t>stripe</a:t>
            </a:r>
            <a:r>
              <a:rPr sz="2450" spc="-40" dirty="0">
                <a:latin typeface="Arial"/>
                <a:cs typeface="Arial"/>
              </a:rPr>
              <a:t> </a:t>
            </a:r>
            <a:r>
              <a:rPr sz="2450" spc="110" dirty="0">
                <a:latin typeface="Arial"/>
                <a:cs typeface="Arial"/>
              </a:rPr>
              <a:t>of</a:t>
            </a:r>
            <a:r>
              <a:rPr sz="2450" spc="2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a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card</a:t>
            </a:r>
            <a:r>
              <a:rPr sz="2450" spc="-4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is</a:t>
            </a:r>
            <a:r>
              <a:rPr sz="2450" spc="-4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copied</a:t>
            </a:r>
            <a:r>
              <a:rPr sz="2450" spc="-40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and</a:t>
            </a:r>
            <a:r>
              <a:rPr sz="2450" spc="-4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used</a:t>
            </a:r>
            <a:r>
              <a:rPr sz="2450" spc="-40" dirty="0">
                <a:latin typeface="Arial"/>
                <a:cs typeface="Arial"/>
              </a:rPr>
              <a:t> </a:t>
            </a:r>
            <a:r>
              <a:rPr sz="2450" spc="75" dirty="0">
                <a:latin typeface="Arial"/>
                <a:cs typeface="Arial"/>
              </a:rPr>
              <a:t>for fraudulent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transactions.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Font typeface="Arial"/>
              <a:buAutoNum type="arabicPeriod"/>
            </a:pPr>
            <a:endParaRPr sz="2450" dirty="0">
              <a:latin typeface="Arial"/>
              <a:cs typeface="Arial"/>
            </a:endParaRPr>
          </a:p>
          <a:p>
            <a:pPr marL="483234" marR="1139190" indent="-471170">
              <a:lnSpc>
                <a:spcPct val="114999"/>
              </a:lnSpc>
              <a:buFont typeface="Arial"/>
              <a:buAutoNum type="arabicPeriod"/>
              <a:tabLst>
                <a:tab pos="483234" algn="l"/>
              </a:tabLst>
            </a:pPr>
            <a:r>
              <a:rPr sz="2450" b="1" spc="-10" dirty="0">
                <a:latin typeface="Tahoma"/>
                <a:cs typeface="Tahoma"/>
              </a:rPr>
              <a:t>Card</a:t>
            </a:r>
            <a:r>
              <a:rPr sz="2450" b="1" spc="-80" dirty="0">
                <a:latin typeface="Tahoma"/>
                <a:cs typeface="Tahoma"/>
              </a:rPr>
              <a:t> </a:t>
            </a:r>
            <a:r>
              <a:rPr sz="2450" b="1" spc="-10" dirty="0">
                <a:latin typeface="Tahoma"/>
                <a:cs typeface="Tahoma"/>
              </a:rPr>
              <a:t>Manipulation</a:t>
            </a:r>
            <a:r>
              <a:rPr sz="2450" spc="-10" dirty="0">
                <a:latin typeface="Arial"/>
                <a:cs typeface="Arial"/>
              </a:rPr>
              <a:t>:</a:t>
            </a:r>
            <a:r>
              <a:rPr sz="2450" spc="-95" dirty="0">
                <a:latin typeface="Arial"/>
                <a:cs typeface="Arial"/>
              </a:rPr>
              <a:t> </a:t>
            </a:r>
            <a:r>
              <a:rPr sz="2450" spc="100" dirty="0">
                <a:latin typeface="Arial"/>
                <a:cs typeface="Arial"/>
              </a:rPr>
              <a:t>Altering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or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tampering</a:t>
            </a:r>
            <a:r>
              <a:rPr sz="2450" spc="-4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with </a:t>
            </a:r>
            <a:r>
              <a:rPr sz="2450" spc="90" dirty="0">
                <a:latin typeface="Arial"/>
                <a:cs typeface="Arial"/>
              </a:rPr>
              <a:t>legitimate</a:t>
            </a:r>
            <a:r>
              <a:rPr sz="2450" spc="2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cards</a:t>
            </a:r>
            <a:r>
              <a:rPr sz="2450" spc="35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to</a:t>
            </a:r>
            <a:r>
              <a:rPr sz="2450" spc="3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bypass</a:t>
            </a:r>
            <a:r>
              <a:rPr sz="2450" spc="4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security</a:t>
            </a:r>
            <a:r>
              <a:rPr sz="2450" spc="35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checks.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Font typeface="Arial"/>
              <a:buAutoNum type="arabicPeriod"/>
            </a:pPr>
            <a:endParaRPr sz="2450" dirty="0">
              <a:latin typeface="Arial"/>
              <a:cs typeface="Arial"/>
            </a:endParaRPr>
          </a:p>
          <a:p>
            <a:pPr marL="483234" marR="494030" indent="-471170">
              <a:lnSpc>
                <a:spcPct val="114999"/>
              </a:lnSpc>
              <a:spcBef>
                <a:spcPts val="5"/>
              </a:spcBef>
              <a:buFont typeface="Arial"/>
              <a:buAutoNum type="arabicPeriod"/>
              <a:tabLst>
                <a:tab pos="483234" algn="l"/>
              </a:tabLst>
            </a:pPr>
            <a:r>
              <a:rPr sz="2450" b="1" spc="-30" dirty="0">
                <a:latin typeface="Tahoma"/>
                <a:cs typeface="Tahoma"/>
              </a:rPr>
              <a:t>Counterfeit</a:t>
            </a:r>
            <a:r>
              <a:rPr sz="2450" b="1" spc="-60" dirty="0">
                <a:latin typeface="Tahoma"/>
                <a:cs typeface="Tahoma"/>
              </a:rPr>
              <a:t> </a:t>
            </a:r>
            <a:r>
              <a:rPr sz="2450" b="1" spc="-35" dirty="0">
                <a:latin typeface="Tahoma"/>
                <a:cs typeface="Tahoma"/>
              </a:rPr>
              <a:t>Cards:</a:t>
            </a:r>
            <a:r>
              <a:rPr sz="2450" b="1" spc="-60" dirty="0">
                <a:latin typeface="Tahoma"/>
                <a:cs typeface="Tahoma"/>
              </a:rPr>
              <a:t> </a:t>
            </a:r>
            <a:r>
              <a:rPr sz="2450" spc="55" dirty="0">
                <a:latin typeface="Arial"/>
                <a:cs typeface="Arial"/>
              </a:rPr>
              <a:t>Creating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fake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cards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55" dirty="0">
                <a:latin typeface="Arial"/>
                <a:cs typeface="Arial"/>
              </a:rPr>
              <a:t>using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40" dirty="0">
                <a:latin typeface="Arial"/>
                <a:cs typeface="Arial"/>
              </a:rPr>
              <a:t>stolen </a:t>
            </a:r>
            <a:r>
              <a:rPr sz="2450" spc="70" dirty="0">
                <a:latin typeface="Arial"/>
                <a:cs typeface="Arial"/>
              </a:rPr>
              <a:t>information.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Font typeface="Arial"/>
              <a:buAutoNum type="arabicPeriod"/>
            </a:pPr>
            <a:endParaRPr sz="2450" dirty="0">
              <a:latin typeface="Arial"/>
              <a:cs typeface="Arial"/>
            </a:endParaRPr>
          </a:p>
          <a:p>
            <a:pPr marL="483234" marR="107314" indent="-471170">
              <a:lnSpc>
                <a:spcPct val="114999"/>
              </a:lnSpc>
              <a:buFont typeface="Arial"/>
              <a:buAutoNum type="arabicPeriod"/>
              <a:tabLst>
                <a:tab pos="483234" algn="l"/>
              </a:tabLst>
            </a:pPr>
            <a:r>
              <a:rPr sz="2450" b="1" spc="-80" dirty="0">
                <a:latin typeface="Tahoma"/>
                <a:cs typeface="Tahoma"/>
              </a:rPr>
              <a:t>Stolen/Lost</a:t>
            </a:r>
            <a:r>
              <a:rPr sz="2450" b="1" spc="-25" dirty="0">
                <a:latin typeface="Tahoma"/>
                <a:cs typeface="Tahoma"/>
              </a:rPr>
              <a:t> </a:t>
            </a:r>
            <a:r>
              <a:rPr sz="2450" b="1" spc="-10" dirty="0">
                <a:latin typeface="Tahoma"/>
                <a:cs typeface="Tahoma"/>
              </a:rPr>
              <a:t>Cards</a:t>
            </a:r>
            <a:r>
              <a:rPr sz="2450" spc="-10" dirty="0">
                <a:latin typeface="Arial"/>
                <a:cs typeface="Arial"/>
              </a:rPr>
              <a:t>:</a:t>
            </a:r>
            <a:r>
              <a:rPr sz="2450" spc="1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Fraudulent</a:t>
            </a:r>
            <a:r>
              <a:rPr sz="2450" spc="1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use</a:t>
            </a:r>
            <a:r>
              <a:rPr sz="2450" spc="5" dirty="0">
                <a:latin typeface="Arial"/>
                <a:cs typeface="Arial"/>
              </a:rPr>
              <a:t> </a:t>
            </a:r>
            <a:r>
              <a:rPr sz="2450" spc="110" dirty="0">
                <a:latin typeface="Arial"/>
                <a:cs typeface="Arial"/>
              </a:rPr>
              <a:t>of</a:t>
            </a:r>
            <a:r>
              <a:rPr sz="2450" spc="80" dirty="0">
                <a:latin typeface="Arial"/>
                <a:cs typeface="Arial"/>
              </a:rPr>
              <a:t> credit</a:t>
            </a:r>
            <a:r>
              <a:rPr sz="2450" spc="1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cards</a:t>
            </a:r>
            <a:r>
              <a:rPr sz="2450" spc="10" dirty="0">
                <a:latin typeface="Arial"/>
                <a:cs typeface="Arial"/>
              </a:rPr>
              <a:t> </a:t>
            </a:r>
            <a:r>
              <a:rPr sz="2450" spc="35" dirty="0">
                <a:latin typeface="Arial"/>
                <a:cs typeface="Arial"/>
              </a:rPr>
              <a:t>after </a:t>
            </a:r>
            <a:r>
              <a:rPr sz="2450" spc="120" dirty="0">
                <a:latin typeface="Arial"/>
                <a:cs typeface="Arial"/>
              </a:rPr>
              <a:t>being</a:t>
            </a:r>
            <a:r>
              <a:rPr sz="2450" spc="-60" dirty="0">
                <a:latin typeface="Arial"/>
                <a:cs typeface="Arial"/>
              </a:rPr>
              <a:t> </a:t>
            </a:r>
            <a:r>
              <a:rPr sz="2450" spc="55" dirty="0">
                <a:latin typeface="Arial"/>
                <a:cs typeface="Arial"/>
              </a:rPr>
              <a:t>lost</a:t>
            </a:r>
            <a:r>
              <a:rPr sz="2450" spc="-6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or</a:t>
            </a:r>
            <a:r>
              <a:rPr sz="2450" spc="-60" dirty="0">
                <a:latin typeface="Arial"/>
                <a:cs typeface="Arial"/>
              </a:rPr>
              <a:t> </a:t>
            </a:r>
            <a:r>
              <a:rPr sz="2450" spc="-10" dirty="0">
                <a:latin typeface="Arial"/>
                <a:cs typeface="Arial"/>
              </a:rPr>
              <a:t>stolen.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Font typeface="Arial"/>
              <a:buAutoNum type="arabicPeriod"/>
            </a:pPr>
            <a:endParaRPr sz="2450" dirty="0">
              <a:latin typeface="Arial"/>
              <a:cs typeface="Arial"/>
            </a:endParaRPr>
          </a:p>
          <a:p>
            <a:pPr marL="483234" marR="5080" indent="-471170">
              <a:lnSpc>
                <a:spcPct val="114999"/>
              </a:lnSpc>
              <a:buFont typeface="Arial"/>
              <a:buAutoNum type="arabicPeriod"/>
              <a:tabLst>
                <a:tab pos="483234" algn="l"/>
              </a:tabLst>
            </a:pPr>
            <a:r>
              <a:rPr sz="2450" b="1" spc="-50" dirty="0">
                <a:latin typeface="Tahoma"/>
                <a:cs typeface="Tahoma"/>
              </a:rPr>
              <a:t>Fraudulent</a:t>
            </a:r>
            <a:r>
              <a:rPr sz="2450" b="1" spc="-145" dirty="0">
                <a:latin typeface="Tahoma"/>
                <a:cs typeface="Tahoma"/>
              </a:rPr>
              <a:t> </a:t>
            </a:r>
            <a:r>
              <a:rPr sz="2450" b="1" spc="-45" dirty="0">
                <a:latin typeface="Tahoma"/>
                <a:cs typeface="Tahoma"/>
              </a:rPr>
              <a:t>Telemarketing</a:t>
            </a:r>
            <a:r>
              <a:rPr sz="2450" spc="-45" dirty="0">
                <a:latin typeface="Arial"/>
                <a:cs typeface="Arial"/>
              </a:rPr>
              <a:t>: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Scammers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spc="110" dirty="0">
                <a:latin typeface="Arial"/>
                <a:cs typeface="Arial"/>
              </a:rPr>
              <a:t>obtaining</a:t>
            </a:r>
            <a:r>
              <a:rPr sz="2450" spc="-50" dirty="0">
                <a:latin typeface="Arial"/>
                <a:cs typeface="Arial"/>
              </a:rPr>
              <a:t> </a:t>
            </a:r>
            <a:r>
              <a:rPr sz="2450" spc="70" dirty="0">
                <a:latin typeface="Arial"/>
                <a:cs typeface="Arial"/>
              </a:rPr>
              <a:t>credit </a:t>
            </a:r>
            <a:r>
              <a:rPr sz="2450" dirty="0">
                <a:latin typeface="Arial"/>
                <a:cs typeface="Arial"/>
              </a:rPr>
              <a:t>card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details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100" dirty="0">
                <a:latin typeface="Arial"/>
                <a:cs typeface="Arial"/>
              </a:rPr>
              <a:t>through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deceptive</a:t>
            </a:r>
            <a:r>
              <a:rPr sz="2450" spc="-3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phone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calls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or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other </a:t>
            </a:r>
            <a:r>
              <a:rPr sz="2450" spc="-10" dirty="0">
                <a:latin typeface="Arial"/>
                <a:cs typeface="Arial"/>
              </a:rPr>
              <a:t>means.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13456" y="2252309"/>
            <a:ext cx="7510994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b="1" spc="-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sz="40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b="1" spc="-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  <a:r>
              <a:rPr sz="40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b="1" spc="-7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4283" y="6326508"/>
            <a:ext cx="175260" cy="1009650"/>
            <a:chOff x="384283" y="6326508"/>
            <a:chExt cx="175260" cy="100965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283" y="6326508"/>
              <a:ext cx="174816" cy="1716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283" y="7164179"/>
              <a:ext cx="174816" cy="171638"/>
            </a:xfrm>
            <a:prstGeom prst="rect">
              <a:avLst/>
            </a:prstGeom>
          </p:spPr>
        </p:pic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F3578C32-CEBB-47C3-E239-82D43FE6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76" y="-37110"/>
            <a:ext cx="18911774" cy="2438271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MACHINE LEARNING IN CREDIT CARD FRAUD DETECTION</a:t>
            </a:r>
            <a:endParaRPr lang="en-IN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4445" y="1878948"/>
            <a:ext cx="19015209" cy="9429607"/>
            <a:chOff x="0" y="1878948"/>
            <a:chExt cx="20104099" cy="942960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66499"/>
              <a:ext cx="10512454" cy="11420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559" y="5243026"/>
              <a:ext cx="9099366" cy="56145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9123" y="10132673"/>
              <a:ext cx="11614976" cy="11758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32635"/>
              <a:ext cx="10505543" cy="15706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453" y="1878948"/>
              <a:ext cx="9085587" cy="30447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010349"/>
              <a:ext cx="9820215" cy="1570632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sz="half" idx="2"/>
          </p:nvPr>
        </p:nvSpPr>
        <p:spPr>
          <a:xfrm>
            <a:off x="10991469" y="3530609"/>
            <a:ext cx="7943215" cy="66723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75" dirty="0">
                <a:solidFill>
                  <a:schemeClr val="tx1"/>
                </a:solidFill>
              </a:rPr>
              <a:t>Both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spc="90" dirty="0">
                <a:solidFill>
                  <a:schemeClr val="tx1"/>
                </a:solidFill>
              </a:rPr>
              <a:t>legitimate</a:t>
            </a:r>
            <a:r>
              <a:rPr sz="2400" spc="5" dirty="0">
                <a:solidFill>
                  <a:schemeClr val="tx1"/>
                </a:solidFill>
              </a:rPr>
              <a:t> </a:t>
            </a:r>
            <a:r>
              <a:rPr sz="2400" spc="80" dirty="0">
                <a:solidFill>
                  <a:schemeClr val="tx1"/>
                </a:solidFill>
              </a:rPr>
              <a:t>and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spc="75" dirty="0">
                <a:solidFill>
                  <a:schemeClr val="tx1"/>
                </a:solidFill>
              </a:rPr>
              <a:t>fraudulent</a:t>
            </a:r>
            <a:r>
              <a:rPr sz="2400" spc="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transactions</a:t>
            </a:r>
            <a:r>
              <a:rPr sz="2400" spc="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are </a:t>
            </a:r>
            <a:r>
              <a:rPr sz="2400" spc="65" dirty="0">
                <a:solidFill>
                  <a:schemeClr val="tx1"/>
                </a:solidFill>
              </a:rPr>
              <a:t>included.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400" spc="65" dirty="0">
              <a:solidFill>
                <a:schemeClr val="tx1"/>
              </a:solidFill>
            </a:endParaRPr>
          </a:p>
          <a:p>
            <a:pPr marL="12700" marR="13970">
              <a:lnSpc>
                <a:spcPct val="114999"/>
              </a:lnSpc>
            </a:pPr>
            <a:r>
              <a:rPr sz="2400" dirty="0">
                <a:solidFill>
                  <a:schemeClr val="tx1"/>
                </a:solidFill>
              </a:rPr>
              <a:t>The</a:t>
            </a:r>
            <a:r>
              <a:rPr sz="2400" spc="6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dataset</a:t>
            </a:r>
            <a:r>
              <a:rPr sz="2400" spc="75" dirty="0">
                <a:solidFill>
                  <a:schemeClr val="tx1"/>
                </a:solidFill>
              </a:rPr>
              <a:t> </a:t>
            </a:r>
            <a:r>
              <a:rPr sz="2400" spc="55" dirty="0">
                <a:solidFill>
                  <a:schemeClr val="tx1"/>
                </a:solidFill>
              </a:rPr>
              <a:t>includes</a:t>
            </a:r>
            <a:r>
              <a:rPr sz="2400" spc="7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features</a:t>
            </a:r>
            <a:r>
              <a:rPr sz="2400" spc="70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such</a:t>
            </a:r>
            <a:r>
              <a:rPr sz="2400" spc="75" dirty="0">
                <a:solidFill>
                  <a:schemeClr val="tx1"/>
                </a:solidFill>
              </a:rPr>
              <a:t> </a:t>
            </a:r>
            <a:r>
              <a:rPr sz="2400" spc="-55" dirty="0">
                <a:solidFill>
                  <a:schemeClr val="tx1"/>
                </a:solidFill>
              </a:rPr>
              <a:t>as</a:t>
            </a:r>
            <a:r>
              <a:rPr sz="2400" spc="7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transaction</a:t>
            </a:r>
            <a:r>
              <a:rPr sz="2400" spc="75" dirty="0">
                <a:solidFill>
                  <a:schemeClr val="tx1"/>
                </a:solidFill>
              </a:rPr>
              <a:t> </a:t>
            </a:r>
            <a:r>
              <a:rPr sz="2400" spc="65" dirty="0">
                <a:solidFill>
                  <a:schemeClr val="tx1"/>
                </a:solidFill>
              </a:rPr>
              <a:t>amount, </a:t>
            </a:r>
            <a:r>
              <a:rPr sz="2400" spc="55" dirty="0">
                <a:solidFill>
                  <a:schemeClr val="tx1"/>
                </a:solidFill>
              </a:rPr>
              <a:t>merchant</a:t>
            </a:r>
            <a:r>
              <a:rPr sz="2400" spc="2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details,</a:t>
            </a:r>
            <a:r>
              <a:rPr sz="2400" spc="-55" dirty="0">
                <a:solidFill>
                  <a:schemeClr val="tx1"/>
                </a:solidFill>
              </a:rPr>
              <a:t> </a:t>
            </a:r>
            <a:r>
              <a:rPr sz="2400" spc="70" dirty="0">
                <a:solidFill>
                  <a:schemeClr val="tx1"/>
                </a:solidFill>
              </a:rPr>
              <a:t>time,</a:t>
            </a:r>
            <a:r>
              <a:rPr sz="2400" spc="-60" dirty="0">
                <a:solidFill>
                  <a:schemeClr val="tx1"/>
                </a:solidFill>
              </a:rPr>
              <a:t> </a:t>
            </a:r>
            <a:r>
              <a:rPr sz="2400" spc="80" dirty="0">
                <a:solidFill>
                  <a:schemeClr val="tx1"/>
                </a:solidFill>
              </a:rPr>
              <a:t>and</a:t>
            </a:r>
            <a:r>
              <a:rPr sz="2400" spc="30" dirty="0">
                <a:solidFill>
                  <a:schemeClr val="tx1"/>
                </a:solidFill>
              </a:rPr>
              <a:t> </a:t>
            </a:r>
            <a:r>
              <a:rPr sz="2400" spc="60" dirty="0">
                <a:solidFill>
                  <a:schemeClr val="tx1"/>
                </a:solidFill>
              </a:rPr>
              <a:t>customer</a:t>
            </a:r>
            <a:r>
              <a:rPr sz="2400" spc="25" dirty="0">
                <a:solidFill>
                  <a:schemeClr val="tx1"/>
                </a:solidFill>
              </a:rPr>
              <a:t> </a:t>
            </a:r>
            <a:r>
              <a:rPr sz="2400" spc="-25" dirty="0">
                <a:solidFill>
                  <a:schemeClr val="tx1"/>
                </a:solidFill>
              </a:rPr>
              <a:t>ID.</a:t>
            </a: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2400" spc="-25" dirty="0">
              <a:solidFill>
                <a:schemeClr val="tx1"/>
              </a:solidFill>
            </a:endParaRPr>
          </a:p>
          <a:p>
            <a:pPr marL="12700" marR="518795">
              <a:lnSpc>
                <a:spcPct val="114999"/>
              </a:lnSpc>
            </a:pPr>
            <a:r>
              <a:rPr sz="2400" dirty="0">
                <a:solidFill>
                  <a:schemeClr val="tx1"/>
                </a:solidFill>
              </a:rPr>
              <a:t>Fraudulent</a:t>
            </a:r>
            <a:r>
              <a:rPr sz="2400" spc="-70" dirty="0">
                <a:solidFill>
                  <a:schemeClr val="tx1"/>
                </a:solidFill>
              </a:rPr>
              <a:t> </a:t>
            </a:r>
            <a:r>
              <a:rPr sz="2400" spc="-10" dirty="0">
                <a:solidFill>
                  <a:schemeClr val="tx1"/>
                </a:solidFill>
              </a:rPr>
              <a:t>Transactions</a:t>
            </a:r>
            <a:r>
              <a:rPr sz="2400" dirty="0">
                <a:solidFill>
                  <a:schemeClr val="tx1"/>
                </a:solidFill>
              </a:rPr>
              <a:t> -</a:t>
            </a:r>
            <a:r>
              <a:rPr sz="2400" spc="-5" dirty="0">
                <a:solidFill>
                  <a:schemeClr val="tx1"/>
                </a:solidFill>
              </a:rPr>
              <a:t> </a:t>
            </a:r>
            <a:r>
              <a:rPr sz="2400" spc="130" dirty="0">
                <a:solidFill>
                  <a:schemeClr val="tx1"/>
                </a:solidFill>
              </a:rPr>
              <a:t>Out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spc="110" dirty="0">
                <a:solidFill>
                  <a:schemeClr val="tx1"/>
                </a:solidFill>
              </a:rPr>
              <a:t>of</a:t>
            </a:r>
            <a:r>
              <a:rPr sz="2400" spc="65" dirty="0">
                <a:solidFill>
                  <a:schemeClr val="tx1"/>
                </a:solidFill>
              </a:rPr>
              <a:t> </a:t>
            </a:r>
            <a:r>
              <a:rPr sz="2400" spc="90" dirty="0">
                <a:solidFill>
                  <a:schemeClr val="tx1"/>
                </a:solidFill>
              </a:rPr>
              <a:t>the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spc="90" dirty="0">
                <a:solidFill>
                  <a:schemeClr val="tx1"/>
                </a:solidFill>
              </a:rPr>
              <a:t>total</a:t>
            </a:r>
            <a:r>
              <a:rPr sz="2400" dirty="0">
                <a:solidFill>
                  <a:schemeClr val="tx1"/>
                </a:solidFill>
              </a:rPr>
              <a:t> </a:t>
            </a:r>
            <a:r>
              <a:rPr sz="2400" spc="-10" dirty="0">
                <a:solidFill>
                  <a:schemeClr val="tx1"/>
                </a:solidFill>
              </a:rPr>
              <a:t>transactions, </a:t>
            </a:r>
            <a:r>
              <a:rPr sz="2400" spc="70" dirty="0">
                <a:solidFill>
                  <a:schemeClr val="tx1"/>
                </a:solidFill>
              </a:rPr>
              <a:t>9,651</a:t>
            </a:r>
            <a:r>
              <a:rPr sz="2400" spc="-30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are</a:t>
            </a:r>
            <a:r>
              <a:rPr sz="2400" spc="-30" dirty="0">
                <a:solidFill>
                  <a:schemeClr val="tx1"/>
                </a:solidFill>
              </a:rPr>
              <a:t> </a:t>
            </a:r>
            <a:r>
              <a:rPr sz="2400" spc="55" dirty="0">
                <a:solidFill>
                  <a:schemeClr val="tx1"/>
                </a:solidFill>
              </a:rPr>
              <a:t>fraudulent.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400" spc="55" dirty="0">
              <a:solidFill>
                <a:schemeClr val="tx1"/>
              </a:solidFill>
            </a:endParaRPr>
          </a:p>
          <a:p>
            <a:pPr marL="12700" marR="837565">
              <a:lnSpc>
                <a:spcPct val="114999"/>
              </a:lnSpc>
            </a:pPr>
            <a:r>
              <a:rPr sz="2400" spc="55" dirty="0">
                <a:solidFill>
                  <a:schemeClr val="tx1"/>
                </a:solidFill>
              </a:rPr>
              <a:t>Imbalance:</a:t>
            </a:r>
            <a:r>
              <a:rPr sz="2400" spc="16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Fraudulent</a:t>
            </a:r>
            <a:r>
              <a:rPr sz="2400" spc="170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transactions</a:t>
            </a:r>
            <a:r>
              <a:rPr sz="2400" spc="17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account</a:t>
            </a:r>
            <a:r>
              <a:rPr sz="2400" spc="170" dirty="0">
                <a:solidFill>
                  <a:schemeClr val="tx1"/>
                </a:solidFill>
              </a:rPr>
              <a:t> </a:t>
            </a:r>
            <a:r>
              <a:rPr sz="2400" spc="100" dirty="0">
                <a:solidFill>
                  <a:schemeClr val="tx1"/>
                </a:solidFill>
              </a:rPr>
              <a:t>for</a:t>
            </a:r>
            <a:r>
              <a:rPr sz="2400" spc="175" dirty="0">
                <a:solidFill>
                  <a:schemeClr val="tx1"/>
                </a:solidFill>
              </a:rPr>
              <a:t> </a:t>
            </a:r>
            <a:r>
              <a:rPr sz="2400" spc="55" dirty="0">
                <a:solidFill>
                  <a:schemeClr val="tx1"/>
                </a:solidFill>
              </a:rPr>
              <a:t>only </a:t>
            </a:r>
            <a:r>
              <a:rPr sz="2400" dirty="0">
                <a:solidFill>
                  <a:schemeClr val="tx1"/>
                </a:solidFill>
              </a:rPr>
              <a:t>0.52%</a:t>
            </a:r>
            <a:r>
              <a:rPr sz="2400" spc="-10" dirty="0">
                <a:solidFill>
                  <a:schemeClr val="tx1"/>
                </a:solidFill>
              </a:rPr>
              <a:t> </a:t>
            </a:r>
            <a:r>
              <a:rPr sz="2400" spc="110" dirty="0">
                <a:solidFill>
                  <a:schemeClr val="tx1"/>
                </a:solidFill>
              </a:rPr>
              <a:t>of</a:t>
            </a:r>
            <a:r>
              <a:rPr sz="2400" spc="55" dirty="0">
                <a:solidFill>
                  <a:schemeClr val="tx1"/>
                </a:solidFill>
              </a:rPr>
              <a:t> </a:t>
            </a:r>
            <a:r>
              <a:rPr sz="2400" spc="90" dirty="0">
                <a:solidFill>
                  <a:schemeClr val="tx1"/>
                </a:solidFill>
              </a:rPr>
              <a:t>the</a:t>
            </a:r>
            <a:r>
              <a:rPr sz="2400" spc="-10" dirty="0">
                <a:solidFill>
                  <a:schemeClr val="tx1"/>
                </a:solidFill>
              </a:rPr>
              <a:t> </a:t>
            </a:r>
            <a:r>
              <a:rPr sz="2400" spc="90" dirty="0">
                <a:solidFill>
                  <a:schemeClr val="tx1"/>
                </a:solidFill>
              </a:rPr>
              <a:t>total</a:t>
            </a:r>
            <a:r>
              <a:rPr sz="2400" spc="-10" dirty="0">
                <a:solidFill>
                  <a:schemeClr val="tx1"/>
                </a:solidFill>
              </a:rPr>
              <a:t> dataset.</a:t>
            </a: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2400" spc="-10" dirty="0">
              <a:solidFill>
                <a:schemeClr val="tx1"/>
              </a:solidFill>
            </a:endParaRPr>
          </a:p>
          <a:p>
            <a:pPr marL="12700" marR="5080">
              <a:lnSpc>
                <a:spcPct val="114999"/>
              </a:lnSpc>
            </a:pPr>
            <a:r>
              <a:rPr sz="2400" spc="55" dirty="0">
                <a:solidFill>
                  <a:schemeClr val="tx1"/>
                </a:solidFill>
              </a:rPr>
              <a:t>Challenge:</a:t>
            </a:r>
            <a:r>
              <a:rPr sz="2400" spc="-12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The</a:t>
            </a:r>
            <a:r>
              <a:rPr sz="2400" spc="-60" dirty="0">
                <a:solidFill>
                  <a:schemeClr val="tx1"/>
                </a:solidFill>
              </a:rPr>
              <a:t> </a:t>
            </a:r>
            <a:r>
              <a:rPr sz="2400" spc="100" dirty="0">
                <a:solidFill>
                  <a:schemeClr val="tx1"/>
                </a:solidFill>
              </a:rPr>
              <a:t>high</a:t>
            </a:r>
            <a:r>
              <a:rPr sz="2400" spc="-60" dirty="0">
                <a:solidFill>
                  <a:schemeClr val="tx1"/>
                </a:solidFill>
              </a:rPr>
              <a:t> </a:t>
            </a:r>
            <a:r>
              <a:rPr sz="2400" spc="-30" dirty="0">
                <a:solidFill>
                  <a:schemeClr val="tx1"/>
                </a:solidFill>
              </a:rPr>
              <a:t>class</a:t>
            </a:r>
            <a:r>
              <a:rPr sz="2400" spc="-60" dirty="0">
                <a:solidFill>
                  <a:schemeClr val="tx1"/>
                </a:solidFill>
              </a:rPr>
              <a:t> </a:t>
            </a:r>
            <a:r>
              <a:rPr sz="2400" spc="60" dirty="0">
                <a:solidFill>
                  <a:schemeClr val="tx1"/>
                </a:solidFill>
              </a:rPr>
              <a:t>imbalance</a:t>
            </a:r>
            <a:r>
              <a:rPr sz="2400" spc="-65" dirty="0">
                <a:solidFill>
                  <a:schemeClr val="tx1"/>
                </a:solidFill>
              </a:rPr>
              <a:t> </a:t>
            </a:r>
            <a:r>
              <a:rPr sz="2400" spc="55" dirty="0">
                <a:solidFill>
                  <a:schemeClr val="tx1"/>
                </a:solidFill>
              </a:rPr>
              <a:t>(fraud</a:t>
            </a:r>
            <a:r>
              <a:rPr sz="2400" spc="-60" dirty="0">
                <a:solidFill>
                  <a:schemeClr val="tx1"/>
                </a:solidFill>
              </a:rPr>
              <a:t> vs.</a:t>
            </a:r>
            <a:r>
              <a:rPr sz="2400" spc="-135" dirty="0">
                <a:solidFill>
                  <a:schemeClr val="tx1"/>
                </a:solidFill>
              </a:rPr>
              <a:t> </a:t>
            </a:r>
            <a:r>
              <a:rPr sz="2400" spc="65" dirty="0">
                <a:solidFill>
                  <a:schemeClr val="tx1"/>
                </a:solidFill>
              </a:rPr>
              <a:t>legitimate) </a:t>
            </a:r>
            <a:r>
              <a:rPr sz="2400" spc="50" dirty="0">
                <a:solidFill>
                  <a:schemeClr val="tx1"/>
                </a:solidFill>
              </a:rPr>
              <a:t>requires</a:t>
            </a:r>
            <a:r>
              <a:rPr sz="2400" spc="1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special</a:t>
            </a:r>
            <a:r>
              <a:rPr sz="2400" spc="20" dirty="0">
                <a:solidFill>
                  <a:schemeClr val="tx1"/>
                </a:solidFill>
              </a:rPr>
              <a:t> </a:t>
            </a:r>
            <a:r>
              <a:rPr sz="2400" spc="90" dirty="0">
                <a:solidFill>
                  <a:schemeClr val="tx1"/>
                </a:solidFill>
              </a:rPr>
              <a:t>handling</a:t>
            </a:r>
            <a:r>
              <a:rPr sz="2400" spc="20" dirty="0">
                <a:solidFill>
                  <a:schemeClr val="tx1"/>
                </a:solidFill>
              </a:rPr>
              <a:t> </a:t>
            </a:r>
            <a:r>
              <a:rPr sz="2400" spc="55" dirty="0">
                <a:solidFill>
                  <a:schemeClr val="tx1"/>
                </a:solidFill>
              </a:rPr>
              <a:t>techniques</a:t>
            </a:r>
            <a:r>
              <a:rPr sz="2400" spc="20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(e.g.,</a:t>
            </a:r>
            <a:r>
              <a:rPr sz="2400" spc="-70" dirty="0">
                <a:solidFill>
                  <a:schemeClr val="tx1"/>
                </a:solidFill>
              </a:rPr>
              <a:t> </a:t>
            </a:r>
            <a:r>
              <a:rPr sz="2400" spc="45" dirty="0">
                <a:solidFill>
                  <a:schemeClr val="tx1"/>
                </a:solidFill>
              </a:rPr>
              <a:t>resampling, </a:t>
            </a:r>
            <a:r>
              <a:rPr sz="2400" spc="-50" dirty="0">
                <a:solidFill>
                  <a:schemeClr val="tx1"/>
                </a:solidFill>
              </a:rPr>
              <a:t>SMOTE,</a:t>
            </a:r>
            <a:r>
              <a:rPr sz="2400" spc="-135" dirty="0">
                <a:solidFill>
                  <a:schemeClr val="tx1"/>
                </a:solidFill>
              </a:rPr>
              <a:t> </a:t>
            </a:r>
            <a:r>
              <a:rPr sz="2400" spc="105" dirty="0">
                <a:solidFill>
                  <a:schemeClr val="tx1"/>
                </a:solidFill>
              </a:rPr>
              <a:t>or</a:t>
            </a:r>
            <a:r>
              <a:rPr sz="2400" spc="-55" dirty="0">
                <a:solidFill>
                  <a:schemeClr val="tx1"/>
                </a:solidFill>
              </a:rPr>
              <a:t> </a:t>
            </a:r>
            <a:r>
              <a:rPr sz="2400" spc="-30" dirty="0">
                <a:solidFill>
                  <a:schemeClr val="tx1"/>
                </a:solidFill>
              </a:rPr>
              <a:t>class</a:t>
            </a:r>
            <a:r>
              <a:rPr sz="2400" spc="-50" dirty="0">
                <a:solidFill>
                  <a:schemeClr val="tx1"/>
                </a:solidFill>
              </a:rPr>
              <a:t> </a:t>
            </a:r>
            <a:r>
              <a:rPr sz="2400" spc="55" dirty="0">
                <a:solidFill>
                  <a:schemeClr val="tx1"/>
                </a:solidFill>
              </a:rPr>
              <a:t>weights)</a:t>
            </a:r>
            <a:r>
              <a:rPr sz="2400" spc="-55" dirty="0">
                <a:solidFill>
                  <a:schemeClr val="tx1"/>
                </a:solidFill>
              </a:rPr>
              <a:t> </a:t>
            </a:r>
            <a:r>
              <a:rPr sz="2400" spc="130" dirty="0">
                <a:solidFill>
                  <a:schemeClr val="tx1"/>
                </a:solidFill>
              </a:rPr>
              <a:t>to</a:t>
            </a:r>
            <a:r>
              <a:rPr sz="2400" spc="-55" dirty="0">
                <a:solidFill>
                  <a:schemeClr val="tx1"/>
                </a:solidFill>
              </a:rPr>
              <a:t> </a:t>
            </a:r>
            <a:r>
              <a:rPr sz="2400" spc="130" dirty="0">
                <a:solidFill>
                  <a:schemeClr val="tx1"/>
                </a:solidFill>
              </a:rPr>
              <a:t>build</a:t>
            </a:r>
            <a:r>
              <a:rPr sz="2400" spc="-55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an</a:t>
            </a:r>
            <a:r>
              <a:rPr sz="2400" spc="-55" dirty="0">
                <a:solidFill>
                  <a:schemeClr val="tx1"/>
                </a:solidFill>
              </a:rPr>
              <a:t> </a:t>
            </a:r>
            <a:r>
              <a:rPr sz="2400" spc="55" dirty="0">
                <a:solidFill>
                  <a:schemeClr val="tx1"/>
                </a:solidFill>
              </a:rPr>
              <a:t>effective</a:t>
            </a:r>
            <a:r>
              <a:rPr sz="2400" spc="-55" dirty="0">
                <a:solidFill>
                  <a:schemeClr val="tx1"/>
                </a:solidFill>
              </a:rPr>
              <a:t> </a:t>
            </a:r>
            <a:r>
              <a:rPr sz="2400" spc="60" dirty="0">
                <a:solidFill>
                  <a:schemeClr val="tx1"/>
                </a:solidFill>
              </a:rPr>
              <a:t>fraud </a:t>
            </a:r>
            <a:r>
              <a:rPr sz="2400" spc="95" dirty="0">
                <a:solidFill>
                  <a:schemeClr val="tx1"/>
                </a:solidFill>
              </a:rPr>
              <a:t>detection</a:t>
            </a:r>
            <a:r>
              <a:rPr sz="2400" spc="-30" dirty="0">
                <a:solidFill>
                  <a:schemeClr val="tx1"/>
                </a:solidFill>
              </a:rPr>
              <a:t> </a:t>
            </a:r>
            <a:r>
              <a:rPr sz="2400" spc="85" dirty="0">
                <a:solidFill>
                  <a:schemeClr val="tx1"/>
                </a:solidFill>
              </a:rPr>
              <a:t>model.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38151" y="1956255"/>
            <a:ext cx="9537457" cy="2890150"/>
          </a:xfrm>
          <a:prstGeom prst="rect">
            <a:avLst/>
          </a:prstGeom>
        </p:spPr>
        <p:txBody>
          <a:bodyPr vert="horz" wrap="square" lIns="0" tIns="342265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2695"/>
              </a:spcBef>
            </a:pPr>
            <a:r>
              <a:rPr sz="4500" b="1" spc="-9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4500" b="1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00" b="1" spc="-7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30225">
              <a:lnSpc>
                <a:spcPct val="114999"/>
              </a:lnSpc>
              <a:spcBef>
                <a:spcPts val="990"/>
              </a:spcBef>
            </a:pP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5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sz="245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sz="245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1,852,394</a:t>
            </a:r>
            <a:r>
              <a:rPr sz="245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r>
              <a:rPr sz="245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45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1,000</a:t>
            </a:r>
            <a:r>
              <a:rPr sz="245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cardholders</a:t>
            </a:r>
            <a:r>
              <a:rPr sz="245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sz="245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r>
              <a:rPr sz="245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merchants.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45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Period: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January</a:t>
            </a:r>
            <a:r>
              <a:rPr sz="245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sz="245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sz="245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5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December</a:t>
            </a:r>
            <a:r>
              <a:rPr sz="245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31,</a:t>
            </a:r>
            <a:r>
              <a:rPr sz="245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65359" y="3745622"/>
            <a:ext cx="9277350" cy="6918959"/>
            <a:chOff x="1358607" y="3684222"/>
            <a:chExt cx="9277350" cy="6918959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0770" y="3684222"/>
              <a:ext cx="174816" cy="1716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0770" y="4521893"/>
              <a:ext cx="174816" cy="1716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0770" y="5788870"/>
              <a:ext cx="174816" cy="1716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0770" y="7055848"/>
              <a:ext cx="174816" cy="1716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0770" y="8322824"/>
              <a:ext cx="174816" cy="1716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8607" y="5497768"/>
              <a:ext cx="6361701" cy="510506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530852" y="2240791"/>
            <a:ext cx="6074397" cy="709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b="1" spc="-7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  <a:r>
              <a:rPr sz="45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00" b="1" spc="-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CDC1BA-909C-02C7-D8D1-8D34B09DA12D}"/>
              </a:ext>
            </a:extLst>
          </p:cNvPr>
          <p:cNvSpPr txBox="1"/>
          <p:nvPr/>
        </p:nvSpPr>
        <p:spPr>
          <a:xfrm>
            <a:off x="763885" y="311395"/>
            <a:ext cx="1790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MACHINE LEARNING IN CREDIT CARD FRAUD DETECTION</a:t>
            </a:r>
            <a:endParaRPr lang="en-IN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2969"/>
            <a:ext cx="20104100" cy="2296795"/>
            <a:chOff x="0" y="142969"/>
            <a:chExt cx="20104100" cy="2296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8559"/>
              <a:ext cx="20104100" cy="15706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210" y="142969"/>
              <a:ext cx="19723692" cy="141666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3614933"/>
            <a:ext cx="6468110" cy="7693659"/>
            <a:chOff x="0" y="3614933"/>
            <a:chExt cx="6468110" cy="7693659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131416"/>
              <a:ext cx="6468085" cy="11771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039" y="3614933"/>
              <a:ext cx="4995544" cy="720756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1878948"/>
            <a:ext cx="20104100" cy="9429750"/>
            <a:chOff x="0" y="1878948"/>
            <a:chExt cx="20104100" cy="942975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63574" y="10131416"/>
              <a:ext cx="6840524" cy="11771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20081" y="3614933"/>
              <a:ext cx="5339376" cy="72075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604538"/>
              <a:ext cx="20104100" cy="15706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453" y="1878948"/>
              <a:ext cx="19723692" cy="141666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94012" y="775557"/>
            <a:ext cx="17743805" cy="1052766"/>
          </a:xfrm>
          <a:prstGeom prst="rect">
            <a:avLst/>
          </a:prstGeom>
        </p:spPr>
        <p:txBody>
          <a:bodyPr vert="horz" wrap="square" lIns="0" tIns="21962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14"/>
              </a:spcBef>
            </a:pPr>
            <a:endParaRPr sz="5400" b="1" spc="-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4013" y="2076556"/>
            <a:ext cx="17743805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b="1" spc="-1025" dirty="0">
                <a:latin typeface="Arial Narrow"/>
                <a:cs typeface="Arial Narrow"/>
              </a:rPr>
              <a:t>"DATA</a:t>
            </a:r>
            <a:r>
              <a:rPr sz="5350" b="1" spc="-215" dirty="0">
                <a:latin typeface="Arial Narrow"/>
                <a:cs typeface="Arial Narrow"/>
              </a:rPr>
              <a:t> </a:t>
            </a:r>
            <a:r>
              <a:rPr sz="5350" b="1" spc="-950" dirty="0">
                <a:latin typeface="Arial Narrow"/>
                <a:cs typeface="Arial Narrow"/>
              </a:rPr>
              <a:t>LOAD</a:t>
            </a:r>
            <a:r>
              <a:rPr sz="5350" b="1" spc="-215" dirty="0">
                <a:latin typeface="Arial Narrow"/>
                <a:cs typeface="Arial Narrow"/>
              </a:rPr>
              <a:t> </a:t>
            </a:r>
            <a:r>
              <a:rPr sz="5350" b="1" dirty="0">
                <a:latin typeface="Arial Narrow"/>
                <a:cs typeface="Arial Narrow"/>
              </a:rPr>
              <a:t>→</a:t>
            </a:r>
            <a:r>
              <a:rPr sz="5350" b="1" spc="-210" dirty="0">
                <a:latin typeface="Arial Narrow"/>
                <a:cs typeface="Arial Narrow"/>
              </a:rPr>
              <a:t> </a:t>
            </a:r>
            <a:r>
              <a:rPr sz="5350" b="1" spc="-1035" dirty="0">
                <a:latin typeface="Arial Narrow"/>
                <a:cs typeface="Arial Narrow"/>
              </a:rPr>
              <a:t>DATE</a:t>
            </a:r>
            <a:r>
              <a:rPr sz="5350" b="1" spc="-210" dirty="0">
                <a:latin typeface="Arial Narrow"/>
                <a:cs typeface="Arial Narrow"/>
              </a:rPr>
              <a:t> </a:t>
            </a:r>
            <a:r>
              <a:rPr sz="5350" b="1" spc="-830" dirty="0">
                <a:latin typeface="Arial Narrow"/>
                <a:cs typeface="Arial Narrow"/>
              </a:rPr>
              <a:t>CONVERSION</a:t>
            </a:r>
            <a:r>
              <a:rPr sz="5350" b="1" spc="-215" dirty="0">
                <a:latin typeface="Arial Narrow"/>
                <a:cs typeface="Arial Narrow"/>
              </a:rPr>
              <a:t> </a:t>
            </a:r>
            <a:r>
              <a:rPr sz="5350" b="1" dirty="0">
                <a:latin typeface="Arial Narrow"/>
                <a:cs typeface="Arial Narrow"/>
              </a:rPr>
              <a:t>→</a:t>
            </a:r>
            <a:r>
              <a:rPr sz="5350" b="1" spc="-215" dirty="0">
                <a:latin typeface="Arial Narrow"/>
                <a:cs typeface="Arial Narrow"/>
              </a:rPr>
              <a:t> </a:t>
            </a:r>
            <a:r>
              <a:rPr sz="5350" b="1" spc="-1045" dirty="0">
                <a:latin typeface="Arial Narrow"/>
                <a:cs typeface="Arial Narrow"/>
              </a:rPr>
              <a:t>AGE</a:t>
            </a:r>
            <a:r>
              <a:rPr sz="5350" b="1" spc="-210" dirty="0">
                <a:latin typeface="Arial Narrow"/>
                <a:cs typeface="Arial Narrow"/>
              </a:rPr>
              <a:t> </a:t>
            </a:r>
            <a:r>
              <a:rPr sz="5350" b="1" spc="-869" dirty="0">
                <a:latin typeface="Arial Narrow"/>
                <a:cs typeface="Arial Narrow"/>
              </a:rPr>
              <a:t>CALCULATION</a:t>
            </a:r>
            <a:r>
              <a:rPr sz="5350" b="1" spc="-215" dirty="0">
                <a:latin typeface="Arial Narrow"/>
                <a:cs typeface="Arial Narrow"/>
              </a:rPr>
              <a:t> </a:t>
            </a:r>
            <a:r>
              <a:rPr sz="5350" b="1" dirty="0">
                <a:latin typeface="Arial Narrow"/>
                <a:cs typeface="Arial Narrow"/>
              </a:rPr>
              <a:t>→</a:t>
            </a:r>
            <a:r>
              <a:rPr sz="5350" b="1" spc="-215" dirty="0">
                <a:latin typeface="Arial Narrow"/>
                <a:cs typeface="Arial Narrow"/>
              </a:rPr>
              <a:t> </a:t>
            </a:r>
            <a:r>
              <a:rPr sz="5350" b="1" spc="-955" dirty="0">
                <a:latin typeface="Arial Narrow"/>
                <a:cs typeface="Arial Narrow"/>
              </a:rPr>
              <a:t>FEATURE</a:t>
            </a:r>
            <a:r>
              <a:rPr sz="5350" b="1" spc="-210" dirty="0">
                <a:latin typeface="Arial Narrow"/>
                <a:cs typeface="Arial Narrow"/>
              </a:rPr>
              <a:t> </a:t>
            </a:r>
            <a:r>
              <a:rPr sz="5350" b="1" spc="-775" dirty="0">
                <a:latin typeface="Arial Narrow"/>
                <a:cs typeface="Arial Narrow"/>
              </a:rPr>
              <a:t>ENGINEERING"</a:t>
            </a:r>
            <a:endParaRPr sz="5350" dirty="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444" y="4974143"/>
            <a:ext cx="3487420" cy="1449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5"/>
              </a:spcBef>
            </a:pPr>
            <a:r>
              <a:rPr sz="2050" dirty="0">
                <a:latin typeface="Arial"/>
                <a:cs typeface="Arial"/>
              </a:rPr>
              <a:t>The</a:t>
            </a:r>
            <a:r>
              <a:rPr sz="2050" spc="-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dataset</a:t>
            </a:r>
            <a:r>
              <a:rPr sz="2050" spc="-2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is</a:t>
            </a:r>
            <a:r>
              <a:rPr sz="2050" spc="-20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imported</a:t>
            </a:r>
            <a:r>
              <a:rPr sz="2050" spc="-2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from </a:t>
            </a:r>
            <a:r>
              <a:rPr sz="2050" spc="85" dirty="0">
                <a:latin typeface="Arial"/>
                <a:cs typeface="Arial"/>
              </a:rPr>
              <a:t>Google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Drive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into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b="1" spc="-10" dirty="0">
                <a:latin typeface="Tahoma"/>
                <a:cs typeface="Tahoma"/>
              </a:rPr>
              <a:t>Google </a:t>
            </a:r>
            <a:r>
              <a:rPr sz="2050" b="1" dirty="0">
                <a:latin typeface="Tahoma"/>
                <a:cs typeface="Tahoma"/>
              </a:rPr>
              <a:t>Colab</a:t>
            </a:r>
            <a:r>
              <a:rPr sz="2050" b="1" spc="-105" dirty="0">
                <a:latin typeface="Tahoma"/>
                <a:cs typeface="Tahoma"/>
              </a:rPr>
              <a:t> </a:t>
            </a:r>
            <a:r>
              <a:rPr sz="2050" spc="80" dirty="0">
                <a:latin typeface="Arial"/>
                <a:cs typeface="Arial"/>
              </a:rPr>
              <a:t>for</a:t>
            </a:r>
            <a:r>
              <a:rPr sz="2050" spc="-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analysis</a:t>
            </a:r>
            <a:r>
              <a:rPr sz="2050" spc="-65" dirty="0">
                <a:latin typeface="Arial"/>
                <a:cs typeface="Arial"/>
              </a:rPr>
              <a:t> </a:t>
            </a:r>
            <a:r>
              <a:rPr sz="2050" spc="40" dirty="0">
                <a:latin typeface="Arial"/>
                <a:cs typeface="Arial"/>
              </a:rPr>
              <a:t>and </a:t>
            </a:r>
            <a:r>
              <a:rPr sz="2050" spc="100" dirty="0">
                <a:latin typeface="Arial"/>
                <a:cs typeface="Arial"/>
              </a:rPr>
              <a:t>model</a:t>
            </a:r>
            <a:r>
              <a:rPr sz="2050" spc="-55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building.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4444" y="6806548"/>
            <a:ext cx="3186430" cy="1805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99"/>
              </a:lnSpc>
              <a:spcBef>
                <a:spcPts val="95"/>
              </a:spcBef>
            </a:pPr>
            <a:r>
              <a:rPr sz="2050" dirty="0">
                <a:latin typeface="Arial"/>
                <a:cs typeface="Arial"/>
              </a:rPr>
              <a:t>The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data</a:t>
            </a:r>
            <a:r>
              <a:rPr sz="2050" spc="2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is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sourced</a:t>
            </a:r>
            <a:r>
              <a:rPr sz="2050" spc="20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from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spc="-50" dirty="0">
                <a:latin typeface="Arial"/>
                <a:cs typeface="Arial"/>
              </a:rPr>
              <a:t>a </a:t>
            </a:r>
            <a:r>
              <a:rPr sz="2050" spc="60" dirty="0">
                <a:latin typeface="Arial"/>
                <a:cs typeface="Arial"/>
              </a:rPr>
              <a:t>Kaggle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dataset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containing </a:t>
            </a:r>
            <a:r>
              <a:rPr sz="2050" dirty="0">
                <a:latin typeface="Arial"/>
                <a:cs typeface="Arial"/>
              </a:rPr>
              <a:t>transactions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for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spc="50" dirty="0">
                <a:latin typeface="Arial"/>
                <a:cs typeface="Arial"/>
              </a:rPr>
              <a:t>1,000</a:t>
            </a:r>
            <a:endParaRPr sz="2050">
              <a:latin typeface="Arial"/>
              <a:cs typeface="Arial"/>
            </a:endParaRPr>
          </a:p>
          <a:p>
            <a:pPr marL="12700" marR="671195" algn="just">
              <a:lnSpc>
                <a:spcPts val="2800"/>
              </a:lnSpc>
              <a:spcBef>
                <a:spcPts val="110"/>
              </a:spcBef>
            </a:pPr>
            <a:r>
              <a:rPr sz="2050" spc="10" dirty="0">
                <a:latin typeface="Arial"/>
                <a:cs typeface="Arial"/>
              </a:rPr>
              <a:t>cardholders</a:t>
            </a:r>
            <a:r>
              <a:rPr sz="2050" spc="15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and</a:t>
            </a:r>
            <a:r>
              <a:rPr sz="2050" spc="165" dirty="0">
                <a:latin typeface="Arial"/>
                <a:cs typeface="Arial"/>
              </a:rPr>
              <a:t> </a:t>
            </a:r>
            <a:r>
              <a:rPr sz="2050" spc="50" dirty="0">
                <a:latin typeface="Arial"/>
                <a:cs typeface="Arial"/>
              </a:rPr>
              <a:t>800 </a:t>
            </a:r>
            <a:r>
              <a:rPr sz="2050" spc="-10" dirty="0">
                <a:latin typeface="Arial"/>
                <a:cs typeface="Arial"/>
              </a:rPr>
              <a:t>merchants.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6301" y="3781854"/>
            <a:ext cx="3937274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b="1" spc="-9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4400" b="1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b="1" spc="-7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</a:t>
            </a:r>
            <a:r>
              <a:rPr lang="en-US" sz="4400" b="1" spc="-7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66679" y="3614933"/>
            <a:ext cx="11398885" cy="7693659"/>
            <a:chOff x="4166679" y="3614933"/>
            <a:chExt cx="11398885" cy="7693659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6679" y="10131416"/>
              <a:ext cx="11398291" cy="11771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3185" y="3614933"/>
              <a:ext cx="8885310" cy="720756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579431" y="3781854"/>
            <a:ext cx="8332489" cy="548438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35"/>
              </a:spcBef>
            </a:pPr>
            <a:r>
              <a:rPr sz="4500" b="1" spc="-9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4500" b="1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00" b="1" spc="-6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sz="4500" b="1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b="1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00" b="1" spc="-5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4500" b="1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00" b="1" spc="-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2050" b="1" spc="-35" dirty="0">
                <a:latin typeface="Tahoma"/>
                <a:cs typeface="Tahoma"/>
              </a:rPr>
              <a:t>Date</a:t>
            </a:r>
            <a:r>
              <a:rPr sz="2050" b="1" spc="-90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Conversion</a:t>
            </a:r>
            <a:endParaRPr sz="2050" dirty="0">
              <a:latin typeface="Tahoma"/>
              <a:cs typeface="Tahoma"/>
            </a:endParaRPr>
          </a:p>
          <a:p>
            <a:pPr marL="12700" marR="309880">
              <a:lnSpc>
                <a:spcPts val="2240"/>
              </a:lnSpc>
              <a:spcBef>
                <a:spcPts val="1290"/>
              </a:spcBef>
            </a:pPr>
            <a:r>
              <a:rPr sz="2050" dirty="0">
                <a:latin typeface="Arial"/>
                <a:cs typeface="Arial"/>
              </a:rPr>
              <a:t>trans_date_trans_time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converted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spc="110" dirty="0">
                <a:latin typeface="Arial"/>
                <a:cs typeface="Arial"/>
              </a:rPr>
              <a:t>to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spc="70" dirty="0">
                <a:latin typeface="Arial"/>
                <a:cs typeface="Arial"/>
              </a:rPr>
              <a:t>pd.to_datetime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to </a:t>
            </a:r>
            <a:r>
              <a:rPr sz="2050" dirty="0">
                <a:latin typeface="Arial"/>
                <a:cs typeface="Arial"/>
              </a:rPr>
              <a:t>extract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year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and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month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for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feature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engineering.</a:t>
            </a:r>
            <a:endParaRPr sz="2050" dirty="0">
              <a:latin typeface="Arial"/>
              <a:cs typeface="Arial"/>
            </a:endParaRPr>
          </a:p>
          <a:p>
            <a:pPr marL="12700" marR="714375">
              <a:lnSpc>
                <a:spcPct val="113999"/>
              </a:lnSpc>
              <a:spcBef>
                <a:spcPts val="805"/>
              </a:spcBef>
            </a:pPr>
            <a:r>
              <a:rPr sz="2050" spc="145" dirty="0">
                <a:latin typeface="Arial"/>
                <a:cs typeface="Arial"/>
              </a:rPr>
              <a:t>dob</a:t>
            </a:r>
            <a:r>
              <a:rPr sz="2050" dirty="0">
                <a:latin typeface="Arial"/>
                <a:cs typeface="Arial"/>
              </a:rPr>
              <a:t> (Date </a:t>
            </a:r>
            <a:r>
              <a:rPr sz="2050" spc="85" dirty="0">
                <a:latin typeface="Arial"/>
                <a:cs typeface="Arial"/>
              </a:rPr>
              <a:t>of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Birth) </a:t>
            </a:r>
            <a:r>
              <a:rPr sz="2050" spc="55" dirty="0">
                <a:latin typeface="Arial"/>
                <a:cs typeface="Arial"/>
              </a:rPr>
              <a:t>converted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10" dirty="0">
                <a:latin typeface="Arial"/>
                <a:cs typeface="Arial"/>
              </a:rPr>
              <a:t>to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70" dirty="0">
                <a:latin typeface="Arial"/>
                <a:cs typeface="Arial"/>
              </a:rPr>
              <a:t>pd.to_datetime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50" dirty="0">
                <a:latin typeface="Arial"/>
                <a:cs typeface="Arial"/>
              </a:rPr>
              <a:t>to </a:t>
            </a:r>
            <a:r>
              <a:rPr sz="2050" dirty="0">
                <a:latin typeface="Arial"/>
                <a:cs typeface="Arial"/>
              </a:rPr>
              <a:t>calculate</a:t>
            </a:r>
            <a:r>
              <a:rPr sz="2050" spc="-2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-2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age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of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cardholder</a:t>
            </a:r>
            <a:r>
              <a:rPr sz="2050" spc="-2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at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-20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time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60" dirty="0">
                <a:latin typeface="Arial"/>
                <a:cs typeface="Arial"/>
              </a:rPr>
              <a:t>of </a:t>
            </a:r>
            <a:r>
              <a:rPr sz="2050" spc="-10" dirty="0">
                <a:latin typeface="Arial"/>
                <a:cs typeface="Arial"/>
              </a:rPr>
              <a:t>transaction.</a:t>
            </a:r>
            <a:endParaRPr sz="2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050" b="1" spc="50" dirty="0">
                <a:latin typeface="Tahoma"/>
                <a:cs typeface="Tahoma"/>
              </a:rPr>
              <a:t>Age</a:t>
            </a:r>
            <a:r>
              <a:rPr sz="2050" b="1" spc="-85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Calculation:</a:t>
            </a:r>
            <a:endParaRPr sz="2050" dirty="0">
              <a:latin typeface="Tahoma"/>
              <a:cs typeface="Tahoma"/>
            </a:endParaRPr>
          </a:p>
          <a:p>
            <a:pPr marL="12700" marR="42545">
              <a:lnSpc>
                <a:spcPct val="102600"/>
              </a:lnSpc>
              <a:spcBef>
                <a:spcPts val="1255"/>
              </a:spcBef>
            </a:pPr>
            <a:r>
              <a:rPr sz="2050" dirty="0">
                <a:latin typeface="Arial"/>
                <a:cs typeface="Arial"/>
              </a:rPr>
              <a:t>The</a:t>
            </a:r>
            <a:r>
              <a:rPr sz="2050" spc="-2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age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of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individual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at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time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of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transaction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is </a:t>
            </a:r>
            <a:r>
              <a:rPr sz="2050" spc="75" dirty="0">
                <a:latin typeface="Arial"/>
                <a:cs typeface="Arial"/>
              </a:rPr>
              <a:t>derived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by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subtracting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145" dirty="0">
                <a:latin typeface="Arial"/>
                <a:cs typeface="Arial"/>
              </a:rPr>
              <a:t>dob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from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trans_date.</a:t>
            </a:r>
            <a:endParaRPr sz="2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050" b="1" dirty="0">
                <a:latin typeface="Tahoma"/>
                <a:cs typeface="Tahoma"/>
              </a:rPr>
              <a:t>Dropping</a:t>
            </a:r>
            <a:r>
              <a:rPr sz="2050" b="1" spc="-50" dirty="0">
                <a:latin typeface="Tahoma"/>
                <a:cs typeface="Tahoma"/>
              </a:rPr>
              <a:t> </a:t>
            </a:r>
            <a:r>
              <a:rPr sz="2050" b="1" spc="-80" dirty="0">
                <a:latin typeface="Tahoma"/>
                <a:cs typeface="Tahoma"/>
              </a:rPr>
              <a:t>Irrelevant</a:t>
            </a:r>
            <a:r>
              <a:rPr sz="2050" b="1" spc="-45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Columns:</a:t>
            </a:r>
            <a:endParaRPr sz="2050" dirty="0">
              <a:latin typeface="Tahoma"/>
              <a:cs typeface="Tahoma"/>
            </a:endParaRPr>
          </a:p>
          <a:p>
            <a:pPr marL="12700" marR="5080">
              <a:lnSpc>
                <a:spcPct val="113999"/>
              </a:lnSpc>
              <a:spcBef>
                <a:spcPts val="690"/>
              </a:spcBef>
            </a:pPr>
            <a:r>
              <a:rPr sz="2050" dirty="0">
                <a:latin typeface="Arial"/>
                <a:cs typeface="Arial"/>
              </a:rPr>
              <a:t>Unnecessary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columns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such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spc="-65" dirty="0">
                <a:latin typeface="Arial"/>
                <a:cs typeface="Arial"/>
              </a:rPr>
              <a:t>as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Unnamed: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0,</a:t>
            </a:r>
            <a:r>
              <a:rPr sz="2050" spc="-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cc_num,</a:t>
            </a:r>
            <a:r>
              <a:rPr sz="2050" spc="-20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first, </a:t>
            </a:r>
            <a:r>
              <a:rPr sz="2050" dirty="0">
                <a:latin typeface="Arial"/>
                <a:cs typeface="Arial"/>
              </a:rPr>
              <a:t>last,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street,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zip,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trans_num,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and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unix_time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are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dropped.</a:t>
            </a:r>
            <a:endParaRPr sz="2050" dirty="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75936" y="8773654"/>
            <a:ext cx="1880874" cy="188087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4925693" y="4660016"/>
            <a:ext cx="4684395" cy="2161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99"/>
              </a:lnSpc>
              <a:spcBef>
                <a:spcPts val="95"/>
              </a:spcBef>
              <a:tabLst>
                <a:tab pos="977900" algn="l"/>
                <a:tab pos="3016885" algn="l"/>
              </a:tabLst>
            </a:pPr>
            <a:r>
              <a:rPr sz="2050" spc="45" dirty="0">
                <a:latin typeface="Arial"/>
                <a:cs typeface="Arial"/>
              </a:rPr>
              <a:t>A</a:t>
            </a:r>
            <a:r>
              <a:rPr sz="2050" dirty="0">
                <a:latin typeface="Arial"/>
                <a:cs typeface="Arial"/>
              </a:rPr>
              <a:t>	c </a:t>
            </a:r>
            <a:r>
              <a:rPr sz="2050" spc="55" dirty="0">
                <a:latin typeface="Arial"/>
                <a:cs typeface="Arial"/>
              </a:rPr>
              <a:t>u</a:t>
            </a:r>
            <a:r>
              <a:rPr sz="2050" dirty="0">
                <a:latin typeface="Arial"/>
                <a:cs typeface="Arial"/>
              </a:rPr>
              <a:t> s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95" dirty="0">
                <a:latin typeface="Arial"/>
                <a:cs typeface="Arial"/>
              </a:rPr>
              <a:t>t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10" dirty="0">
                <a:latin typeface="Arial"/>
                <a:cs typeface="Arial"/>
              </a:rPr>
              <a:t>o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50" dirty="0">
                <a:latin typeface="Arial"/>
                <a:cs typeface="Arial"/>
              </a:rPr>
              <a:t>m</a:t>
            </a:r>
            <a:r>
              <a:rPr sz="2050" dirty="0">
                <a:latin typeface="Arial"/>
                <a:cs typeface="Arial"/>
              </a:rPr>
              <a:t>	</a:t>
            </a:r>
            <a:r>
              <a:rPr sz="2050" spc="60" dirty="0">
                <a:latin typeface="Arial"/>
                <a:cs typeface="Arial"/>
              </a:rPr>
              <a:t>f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u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n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spc="95" dirty="0">
                <a:latin typeface="Arial"/>
                <a:cs typeface="Arial"/>
              </a:rPr>
              <a:t>t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i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spc="110" dirty="0">
                <a:latin typeface="Arial"/>
                <a:cs typeface="Arial"/>
              </a:rPr>
              <a:t>o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n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spc="-85" dirty="0">
                <a:latin typeface="Arial"/>
                <a:cs typeface="Arial"/>
              </a:rPr>
              <a:t>, </a:t>
            </a:r>
            <a:r>
              <a:rPr sz="2050" spc="70" dirty="0">
                <a:latin typeface="Arial"/>
                <a:cs typeface="Arial"/>
              </a:rPr>
              <a:t>calculate_distance(),</a:t>
            </a:r>
            <a:r>
              <a:rPr sz="2050" spc="210" dirty="0">
                <a:latin typeface="Arial"/>
                <a:cs typeface="Arial"/>
              </a:rPr>
              <a:t>  </a:t>
            </a:r>
            <a:r>
              <a:rPr sz="2050" spc="105" dirty="0">
                <a:latin typeface="Arial"/>
                <a:cs typeface="Arial"/>
              </a:rPr>
              <a:t>computes</a:t>
            </a:r>
            <a:r>
              <a:rPr sz="2050" spc="240" dirty="0">
                <a:latin typeface="Arial"/>
                <a:cs typeface="Arial"/>
              </a:rPr>
              <a:t>  </a:t>
            </a:r>
            <a:r>
              <a:rPr sz="2050" spc="75" dirty="0">
                <a:latin typeface="Arial"/>
                <a:cs typeface="Arial"/>
              </a:rPr>
              <a:t>the </a:t>
            </a:r>
            <a:r>
              <a:rPr sz="2050" spc="150" dirty="0">
                <a:latin typeface="Arial"/>
                <a:cs typeface="Arial"/>
              </a:rPr>
              <a:t>Euclidean</a:t>
            </a:r>
            <a:r>
              <a:rPr sz="2050" spc="240" dirty="0">
                <a:latin typeface="Arial"/>
                <a:cs typeface="Arial"/>
              </a:rPr>
              <a:t>  </a:t>
            </a:r>
            <a:r>
              <a:rPr sz="2050" spc="155" dirty="0">
                <a:latin typeface="Arial"/>
                <a:cs typeface="Arial"/>
              </a:rPr>
              <a:t>distance</a:t>
            </a:r>
            <a:r>
              <a:rPr sz="2050" spc="250" dirty="0">
                <a:latin typeface="Arial"/>
                <a:cs typeface="Arial"/>
              </a:rPr>
              <a:t>  </a:t>
            </a:r>
            <a:r>
              <a:rPr sz="2050" spc="190" dirty="0">
                <a:latin typeface="Arial"/>
                <a:cs typeface="Arial"/>
              </a:rPr>
              <a:t>between</a:t>
            </a:r>
            <a:r>
              <a:rPr sz="2050" spc="250" dirty="0">
                <a:latin typeface="Arial"/>
                <a:cs typeface="Arial"/>
              </a:rPr>
              <a:t>  </a:t>
            </a:r>
            <a:r>
              <a:rPr sz="2050" spc="125" dirty="0">
                <a:latin typeface="Arial"/>
                <a:cs typeface="Arial"/>
              </a:rPr>
              <a:t>the </a:t>
            </a:r>
            <a:r>
              <a:rPr sz="2050" spc="90" dirty="0">
                <a:latin typeface="Arial"/>
                <a:cs typeface="Arial"/>
              </a:rPr>
              <a:t>cardholder's</a:t>
            </a:r>
            <a:r>
              <a:rPr sz="2050" spc="220" dirty="0">
                <a:latin typeface="Arial"/>
                <a:cs typeface="Arial"/>
              </a:rPr>
              <a:t>  </a:t>
            </a:r>
            <a:r>
              <a:rPr sz="2050" spc="90" dirty="0">
                <a:latin typeface="Arial"/>
                <a:cs typeface="Arial"/>
              </a:rPr>
              <a:t>location</a:t>
            </a:r>
            <a:r>
              <a:rPr sz="2050" spc="225" dirty="0">
                <a:latin typeface="Arial"/>
                <a:cs typeface="Arial"/>
              </a:rPr>
              <a:t>  </a:t>
            </a:r>
            <a:r>
              <a:rPr sz="2050" spc="90" dirty="0">
                <a:latin typeface="Arial"/>
                <a:cs typeface="Arial"/>
              </a:rPr>
              <a:t>(latitude</a:t>
            </a:r>
            <a:r>
              <a:rPr sz="2050" spc="220" dirty="0">
                <a:latin typeface="Arial"/>
                <a:cs typeface="Arial"/>
              </a:rPr>
              <a:t>  </a:t>
            </a:r>
            <a:r>
              <a:rPr sz="2050" spc="65" dirty="0">
                <a:latin typeface="Arial"/>
                <a:cs typeface="Arial"/>
              </a:rPr>
              <a:t>and </a:t>
            </a:r>
            <a:r>
              <a:rPr sz="2050" spc="275" dirty="0">
                <a:latin typeface="Arial"/>
                <a:cs typeface="Arial"/>
              </a:rPr>
              <a:t>longitude)</a:t>
            </a:r>
            <a:r>
              <a:rPr sz="2050" spc="200" dirty="0">
                <a:latin typeface="Arial"/>
                <a:cs typeface="Arial"/>
              </a:rPr>
              <a:t>  </a:t>
            </a:r>
            <a:r>
              <a:rPr sz="2050" spc="210" dirty="0">
                <a:latin typeface="Arial"/>
                <a:cs typeface="Arial"/>
              </a:rPr>
              <a:t>and</a:t>
            </a:r>
            <a:r>
              <a:rPr sz="2050" spc="305" dirty="0">
                <a:latin typeface="Arial"/>
                <a:cs typeface="Arial"/>
              </a:rPr>
              <a:t>  </a:t>
            </a:r>
            <a:r>
              <a:rPr sz="2050" spc="204" dirty="0">
                <a:latin typeface="Arial"/>
                <a:cs typeface="Arial"/>
              </a:rPr>
              <a:t>the</a:t>
            </a:r>
            <a:r>
              <a:rPr sz="2050" spc="300" dirty="0">
                <a:latin typeface="Arial"/>
                <a:cs typeface="Arial"/>
              </a:rPr>
              <a:t>  </a:t>
            </a:r>
            <a:r>
              <a:rPr sz="2050" spc="215" dirty="0">
                <a:latin typeface="Arial"/>
                <a:cs typeface="Arial"/>
              </a:rPr>
              <a:t>merchant'</a:t>
            </a:r>
            <a:r>
              <a:rPr sz="2050" spc="-150" dirty="0">
                <a:latin typeface="Arial"/>
                <a:cs typeface="Arial"/>
              </a:rPr>
              <a:t> </a:t>
            </a:r>
            <a:r>
              <a:rPr sz="2050" spc="-50" dirty="0">
                <a:latin typeface="Arial"/>
                <a:cs typeface="Arial"/>
              </a:rPr>
              <a:t>s </a:t>
            </a:r>
            <a:r>
              <a:rPr sz="2050" spc="-10" dirty="0">
                <a:latin typeface="Arial"/>
                <a:cs typeface="Arial"/>
              </a:rPr>
              <a:t>location.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925693" y="7162558"/>
            <a:ext cx="4684395" cy="1805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99"/>
              </a:lnSpc>
              <a:spcBef>
                <a:spcPts val="95"/>
              </a:spcBef>
            </a:pPr>
            <a:r>
              <a:rPr sz="2050" spc="165" dirty="0">
                <a:latin typeface="Arial"/>
                <a:cs typeface="Arial"/>
              </a:rPr>
              <a:t>Latitude</a:t>
            </a:r>
            <a:r>
              <a:rPr sz="2050" spc="1055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and</a:t>
            </a:r>
            <a:r>
              <a:rPr sz="2050" spc="1055" dirty="0">
                <a:latin typeface="Arial"/>
                <a:cs typeface="Arial"/>
              </a:rPr>
              <a:t> </a:t>
            </a:r>
            <a:r>
              <a:rPr sz="2050" spc="215" dirty="0">
                <a:latin typeface="Arial"/>
                <a:cs typeface="Arial"/>
              </a:rPr>
              <a:t>longitude</a:t>
            </a:r>
            <a:r>
              <a:rPr sz="2050" spc="1055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are</a:t>
            </a:r>
            <a:r>
              <a:rPr sz="2050" spc="1055" dirty="0">
                <a:latin typeface="Arial"/>
                <a:cs typeface="Arial"/>
              </a:rPr>
              <a:t> </a:t>
            </a:r>
            <a:r>
              <a:rPr sz="2050" spc="114" dirty="0">
                <a:latin typeface="Arial"/>
                <a:cs typeface="Arial"/>
              </a:rPr>
              <a:t>first</a:t>
            </a:r>
            <a:r>
              <a:rPr sz="2050" spc="9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converted</a:t>
            </a:r>
            <a:r>
              <a:rPr sz="2050" spc="810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from</a:t>
            </a:r>
            <a:r>
              <a:rPr sz="2050" spc="810" dirty="0">
                <a:latin typeface="Arial"/>
                <a:cs typeface="Arial"/>
              </a:rPr>
              <a:t> </a:t>
            </a:r>
            <a:r>
              <a:rPr sz="2050" spc="45" dirty="0">
                <a:latin typeface="Arial"/>
                <a:cs typeface="Arial"/>
              </a:rPr>
              <a:t>degrees</a:t>
            </a:r>
            <a:r>
              <a:rPr sz="2050" spc="810" dirty="0">
                <a:latin typeface="Arial"/>
                <a:cs typeface="Arial"/>
              </a:rPr>
              <a:t> </a:t>
            </a:r>
            <a:r>
              <a:rPr sz="2050" spc="110" dirty="0">
                <a:latin typeface="Arial"/>
                <a:cs typeface="Arial"/>
              </a:rPr>
              <a:t>to</a:t>
            </a:r>
            <a:r>
              <a:rPr sz="2050" spc="8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radians,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and</a:t>
            </a:r>
            <a:r>
              <a:rPr sz="2050" spc="75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then</a:t>
            </a:r>
            <a:r>
              <a:rPr sz="2050" spc="75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750" dirty="0">
                <a:latin typeface="Arial"/>
                <a:cs typeface="Arial"/>
              </a:rPr>
              <a:t> </a:t>
            </a:r>
            <a:r>
              <a:rPr sz="2050" spc="35" dirty="0">
                <a:latin typeface="Arial"/>
                <a:cs typeface="Arial"/>
              </a:rPr>
              <a:t>distance</a:t>
            </a:r>
            <a:r>
              <a:rPr sz="2050" spc="750" dirty="0">
                <a:latin typeface="Arial"/>
                <a:cs typeface="Arial"/>
              </a:rPr>
              <a:t> </a:t>
            </a:r>
            <a:r>
              <a:rPr sz="2050" spc="-15" dirty="0">
                <a:latin typeface="Arial"/>
                <a:cs typeface="Arial"/>
              </a:rPr>
              <a:t>is</a:t>
            </a:r>
            <a:r>
              <a:rPr sz="2050" spc="750" dirty="0">
                <a:latin typeface="Arial"/>
                <a:cs typeface="Arial"/>
              </a:rPr>
              <a:t> </a:t>
            </a:r>
            <a:r>
              <a:rPr sz="2050" spc="40" dirty="0">
                <a:latin typeface="Arial"/>
                <a:cs typeface="Arial"/>
              </a:rPr>
              <a:t>calculated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u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-114" dirty="0">
                <a:latin typeface="Arial"/>
                <a:cs typeface="Arial"/>
              </a:rPr>
              <a:t>s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i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n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155" dirty="0">
                <a:latin typeface="Arial"/>
                <a:cs typeface="Arial"/>
              </a:rPr>
              <a:t>g</a:t>
            </a:r>
            <a:r>
              <a:rPr sz="2050" dirty="0">
                <a:latin typeface="Arial"/>
                <a:cs typeface="Arial"/>
              </a:rPr>
              <a:t>   </a:t>
            </a:r>
            <a:r>
              <a:rPr sz="2050" spc="95" dirty="0">
                <a:latin typeface="Arial"/>
                <a:cs typeface="Arial"/>
              </a:rPr>
              <a:t>t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h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30" dirty="0">
                <a:latin typeface="Arial"/>
                <a:cs typeface="Arial"/>
              </a:rPr>
              <a:t>e</a:t>
            </a:r>
            <a:r>
              <a:rPr sz="2050" dirty="0">
                <a:latin typeface="Arial"/>
                <a:cs typeface="Arial"/>
              </a:rPr>
              <a:t>   </a:t>
            </a:r>
            <a:r>
              <a:rPr sz="2050" spc="10" dirty="0">
                <a:latin typeface="Arial"/>
                <a:cs typeface="Arial"/>
              </a:rPr>
              <a:t>H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a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v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30" dirty="0">
                <a:latin typeface="Arial"/>
                <a:cs typeface="Arial"/>
              </a:rPr>
              <a:t>e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r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-114" dirty="0">
                <a:latin typeface="Arial"/>
                <a:cs typeface="Arial"/>
              </a:rPr>
              <a:t>s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i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n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30" dirty="0">
                <a:latin typeface="Arial"/>
                <a:cs typeface="Arial"/>
              </a:rPr>
              <a:t>e</a:t>
            </a:r>
            <a:r>
              <a:rPr sz="2050" dirty="0">
                <a:latin typeface="Arial"/>
                <a:cs typeface="Arial"/>
              </a:rPr>
              <a:t>   </a:t>
            </a:r>
            <a:r>
              <a:rPr sz="2050" spc="60" dirty="0">
                <a:latin typeface="Arial"/>
                <a:cs typeface="Arial"/>
              </a:rPr>
              <a:t>f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110" dirty="0">
                <a:latin typeface="Arial"/>
                <a:cs typeface="Arial"/>
              </a:rPr>
              <a:t>o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r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m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u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l</a:t>
            </a:r>
            <a:r>
              <a:rPr sz="2050" spc="-245" dirty="0">
                <a:latin typeface="Arial"/>
                <a:cs typeface="Arial"/>
              </a:rPr>
              <a:t> </a:t>
            </a:r>
            <a:r>
              <a:rPr sz="2050" spc="-110" dirty="0">
                <a:latin typeface="Arial"/>
                <a:cs typeface="Arial"/>
              </a:rPr>
              <a:t>a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(approximated</a:t>
            </a:r>
            <a:r>
              <a:rPr sz="2050" spc="-55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for</a:t>
            </a:r>
            <a:r>
              <a:rPr sz="2050" spc="-5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simplicity</a:t>
            </a:r>
            <a:r>
              <a:rPr sz="2050" spc="-5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here).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925692" y="3781854"/>
            <a:ext cx="4673964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b="1" spc="-7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en-US" sz="4000" b="1" spc="-7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b="1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b="1" spc="-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07658" y="8930890"/>
            <a:ext cx="1866264" cy="1880870"/>
            <a:chOff x="3307658" y="8930890"/>
            <a:chExt cx="1866264" cy="1880870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89265" y="8930890"/>
              <a:ext cx="117514" cy="4700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3760" y="9035777"/>
              <a:ext cx="643174" cy="64414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39100" y="9036499"/>
              <a:ext cx="644388" cy="64172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07658" y="9812497"/>
              <a:ext cx="470058" cy="11751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32892" y="9827062"/>
              <a:ext cx="440928" cy="883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15919" y="10057966"/>
              <a:ext cx="645140" cy="6502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89265" y="10341554"/>
              <a:ext cx="117514" cy="470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64C14D-3855-71EA-AAD5-08C2FAF13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0450" y="1487338"/>
            <a:ext cx="5734050" cy="2396331"/>
          </a:xfrm>
        </p:spPr>
      </p:pic>
      <p:grpSp>
        <p:nvGrpSpPr>
          <p:cNvPr id="7" name="object 3"/>
          <p:cNvGrpSpPr/>
          <p:nvPr/>
        </p:nvGrpSpPr>
        <p:grpSpPr>
          <a:xfrm>
            <a:off x="0" y="340429"/>
            <a:ext cx="20104100" cy="10968921"/>
            <a:chOff x="0" y="340429"/>
            <a:chExt cx="20104100" cy="10968921"/>
          </a:xfrm>
        </p:grpSpPr>
        <p:pic>
          <p:nvPicPr>
            <p:cNvPr id="9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522" y="1324378"/>
              <a:ext cx="19933578" cy="9984972"/>
            </a:xfrm>
            <a:prstGeom prst="rect">
              <a:avLst/>
            </a:prstGeom>
          </p:spPr>
        </p:pic>
        <p:pic>
          <p:nvPicPr>
            <p:cNvPr id="10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119" y="1501942"/>
              <a:ext cx="4692730" cy="4595495"/>
            </a:xfrm>
            <a:prstGeom prst="rect">
              <a:avLst/>
            </a:prstGeom>
          </p:spPr>
        </p:pic>
        <p:pic>
          <p:nvPicPr>
            <p:cNvPr id="11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0429"/>
              <a:ext cx="20104099" cy="157063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446F218-2EF8-A3A0-9DBF-DAB30B60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49" y="1487338"/>
            <a:ext cx="6476997" cy="461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6426DC-0F2D-DA19-0B93-AD450A1DB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9849" y="1501943"/>
            <a:ext cx="8604249" cy="45792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2BCD5D-3AA3-86E3-7982-0C47036EB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0" y="6275002"/>
            <a:ext cx="10820396" cy="5048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3057C1-81B1-7D78-725F-53423F7B5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7796" y="6258794"/>
            <a:ext cx="8496302" cy="50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2969"/>
            <a:ext cx="20104100" cy="2296795"/>
            <a:chOff x="0" y="142969"/>
            <a:chExt cx="20104100" cy="2296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8559"/>
              <a:ext cx="20104100" cy="15706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210" y="142969"/>
              <a:ext cx="19723692" cy="141666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1779820"/>
            <a:ext cx="20104100" cy="9528810"/>
            <a:chOff x="0" y="1779820"/>
            <a:chExt cx="20104100" cy="95288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2451" y="10131415"/>
              <a:ext cx="10426970" cy="11771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8957" y="3256400"/>
              <a:ext cx="7913957" cy="75660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52622"/>
              <a:ext cx="20104099" cy="15706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210" y="1779820"/>
              <a:ext cx="19723692" cy="116388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3021" y="392682"/>
            <a:ext cx="18446964" cy="991211"/>
          </a:xfrm>
          <a:prstGeom prst="rect">
            <a:avLst/>
          </a:prstGeom>
        </p:spPr>
        <p:txBody>
          <a:bodyPr vert="horz" wrap="square" lIns="0" tIns="21962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14"/>
              </a:spcBef>
            </a:pPr>
            <a:r>
              <a:rPr sz="5000" spc="-10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50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spc="-9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</a:t>
            </a:r>
            <a:r>
              <a:rPr sz="5000" spc="-1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5000" spc="-14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5000" spc="-9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ANCE</a:t>
            </a:r>
            <a:r>
              <a:rPr sz="50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spc="-10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50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spc="-9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50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spc="-9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50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spc="-5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50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spc="-9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5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spc="-1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sz="50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spc="-1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  <a:r>
              <a:rPr sz="50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spc="-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89050" y="2014253"/>
            <a:ext cx="17920935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6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3600" b="1" spc="-6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6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sz="36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6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sz="36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sz="36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7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</a:t>
            </a:r>
            <a:r>
              <a:rPr sz="36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6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sz="36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sz="36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sz="36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5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DUMMY</a:t>
            </a:r>
            <a:r>
              <a:rPr sz="36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sz="36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sz="36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</a:t>
            </a:r>
            <a:r>
              <a:rPr sz="3600" b="1" spc="-5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sz="36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sz="36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sz="36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7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sz="3600" b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6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r>
              <a:rPr lang="en-US" sz="3600" b="1" spc="-6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6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256400"/>
            <a:ext cx="9835515" cy="8052434"/>
            <a:chOff x="0" y="3256400"/>
            <a:chExt cx="9835515" cy="8052434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131416"/>
              <a:ext cx="9835328" cy="11771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290" y="3256400"/>
              <a:ext cx="8310574" cy="75660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360820"/>
              <a:ext cx="9179612" cy="157063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11594" y="3622466"/>
            <a:ext cx="7958455" cy="1297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b="1" spc="-7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sz="36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6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r>
              <a:rPr sz="36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5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36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9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36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855">
              <a:lnSpc>
                <a:spcPct val="100000"/>
              </a:lnSpc>
              <a:spcBef>
                <a:spcPts val="3170"/>
              </a:spcBef>
            </a:pPr>
            <a:r>
              <a:rPr sz="2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Dropping</a:t>
            </a:r>
            <a:r>
              <a:rPr sz="205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5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Irrelevant</a:t>
            </a:r>
            <a:r>
              <a:rPr sz="205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5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endParaRPr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3021" y="5443008"/>
            <a:ext cx="6758940" cy="98044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45"/>
              </a:spcBef>
            </a:pPr>
            <a:r>
              <a:rPr sz="2050" dirty="0">
                <a:latin typeface="Arial"/>
                <a:cs typeface="Arial"/>
              </a:rPr>
              <a:t>Removed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columns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such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spc="-65" dirty="0">
                <a:latin typeface="Arial"/>
                <a:cs typeface="Arial"/>
              </a:rPr>
              <a:t>as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trans_date_trans_time, </a:t>
            </a:r>
            <a:r>
              <a:rPr sz="2050" dirty="0">
                <a:latin typeface="Arial"/>
                <a:cs typeface="Arial"/>
              </a:rPr>
              <a:t>merchant,</a:t>
            </a:r>
            <a:r>
              <a:rPr sz="2050" spc="-4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city,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state,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lat,</a:t>
            </a:r>
            <a:r>
              <a:rPr sz="2050" spc="-40" dirty="0">
                <a:latin typeface="Arial"/>
                <a:cs typeface="Arial"/>
              </a:rPr>
              <a:t> </a:t>
            </a:r>
            <a:r>
              <a:rPr sz="2050" spc="70" dirty="0">
                <a:latin typeface="Arial"/>
                <a:cs typeface="Arial"/>
              </a:rPr>
              <a:t>long,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spc="70" dirty="0">
                <a:latin typeface="Arial"/>
                <a:cs typeface="Arial"/>
              </a:rPr>
              <a:t>job,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dob,</a:t>
            </a:r>
            <a:r>
              <a:rPr sz="2050" spc="-4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and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merch_lat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to </a:t>
            </a:r>
            <a:r>
              <a:rPr sz="2050" dirty="0">
                <a:latin typeface="Arial"/>
                <a:cs typeface="Arial"/>
              </a:rPr>
              <a:t>focus</a:t>
            </a:r>
            <a:r>
              <a:rPr sz="2050" spc="95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on</a:t>
            </a:r>
            <a:r>
              <a:rPr sz="2050" spc="9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relevant</a:t>
            </a:r>
            <a:r>
              <a:rPr sz="2050" spc="9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features.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3021" y="6812599"/>
            <a:ext cx="23291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dirty="0">
                <a:latin typeface="Tahoma"/>
                <a:cs typeface="Tahoma"/>
              </a:rPr>
              <a:t>Gender</a:t>
            </a:r>
            <a:r>
              <a:rPr sz="2050" b="1" spc="-90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Encoding: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021" y="7541373"/>
            <a:ext cx="6949440" cy="660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gender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column</a:t>
            </a:r>
            <a:r>
              <a:rPr sz="2050" dirty="0">
                <a:latin typeface="Arial"/>
                <a:cs typeface="Arial"/>
              </a:rPr>
              <a:t> is </a:t>
            </a:r>
            <a:r>
              <a:rPr sz="2050" spc="95" dirty="0">
                <a:latin typeface="Arial"/>
                <a:cs typeface="Arial"/>
              </a:rPr>
              <a:t>mapped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10" dirty="0">
                <a:latin typeface="Arial"/>
                <a:cs typeface="Arial"/>
              </a:rPr>
              <a:t>to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numerical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values: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45" dirty="0">
                <a:latin typeface="Arial"/>
                <a:cs typeface="Arial"/>
              </a:rPr>
              <a:t>'M'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b="1" spc="-50" dirty="0">
                <a:latin typeface="Arial Narrow"/>
                <a:cs typeface="Arial Narrow"/>
              </a:rPr>
              <a:t>→</a:t>
            </a:r>
            <a:endParaRPr sz="205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50" spc="75" dirty="0">
                <a:latin typeface="Arial"/>
                <a:cs typeface="Arial"/>
              </a:rPr>
              <a:t>1</a:t>
            </a:r>
            <a:r>
              <a:rPr sz="2050" spc="-5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and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70" dirty="0">
                <a:latin typeface="Arial"/>
                <a:cs typeface="Arial"/>
              </a:rPr>
              <a:t>'F'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b="1" dirty="0">
                <a:latin typeface="Arial Narrow"/>
                <a:cs typeface="Arial Narrow"/>
              </a:rPr>
              <a:t>→</a:t>
            </a:r>
            <a:r>
              <a:rPr sz="2050" b="1" spc="50" dirty="0">
                <a:latin typeface="Arial Narrow"/>
                <a:cs typeface="Arial Narrow"/>
              </a:rPr>
              <a:t> </a:t>
            </a:r>
            <a:r>
              <a:rPr sz="2050" spc="75" dirty="0">
                <a:latin typeface="Arial"/>
                <a:cs typeface="Arial"/>
              </a:rPr>
              <a:t>0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for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model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compatibility.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3021" y="8590556"/>
            <a:ext cx="495173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35" dirty="0">
                <a:latin typeface="Tahoma"/>
                <a:cs typeface="Tahoma"/>
              </a:rPr>
              <a:t>Dummy</a:t>
            </a:r>
            <a:r>
              <a:rPr sz="2050" b="1" spc="-125" dirty="0">
                <a:latin typeface="Tahoma"/>
                <a:cs typeface="Tahoma"/>
              </a:rPr>
              <a:t> </a:t>
            </a:r>
            <a:r>
              <a:rPr sz="2050" b="1" spc="-35" dirty="0">
                <a:latin typeface="Tahoma"/>
                <a:cs typeface="Tahoma"/>
              </a:rPr>
              <a:t>Variables</a:t>
            </a:r>
            <a:r>
              <a:rPr sz="2050" b="1" spc="-85" dirty="0">
                <a:latin typeface="Tahoma"/>
                <a:cs typeface="Tahoma"/>
              </a:rPr>
              <a:t> </a:t>
            </a:r>
            <a:r>
              <a:rPr sz="2050" b="1" spc="-20" dirty="0">
                <a:latin typeface="Tahoma"/>
                <a:cs typeface="Tahoma"/>
              </a:rPr>
              <a:t>for</a:t>
            </a:r>
            <a:r>
              <a:rPr sz="2050" b="1" spc="-85" dirty="0">
                <a:latin typeface="Tahoma"/>
                <a:cs typeface="Tahoma"/>
              </a:rPr>
              <a:t> </a:t>
            </a:r>
            <a:r>
              <a:rPr sz="2050" b="1" spc="-25" dirty="0">
                <a:latin typeface="Tahoma"/>
                <a:cs typeface="Tahoma"/>
              </a:rPr>
              <a:t>Categorical</a:t>
            </a:r>
            <a:r>
              <a:rPr sz="2050" b="1" spc="-85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Data: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3021" y="9319330"/>
            <a:ext cx="6949440" cy="6604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45"/>
              </a:spcBef>
            </a:pPr>
            <a:r>
              <a:rPr sz="2050" dirty="0">
                <a:latin typeface="Arial"/>
                <a:cs typeface="Arial"/>
              </a:rPr>
              <a:t>category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column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is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converted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into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dummy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variables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using </a:t>
            </a:r>
            <a:r>
              <a:rPr sz="2050" spc="50" dirty="0">
                <a:latin typeface="Arial"/>
                <a:cs typeface="Arial"/>
              </a:rPr>
              <a:t>pd.get_dummies()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10" dirty="0">
                <a:latin typeface="Arial"/>
                <a:cs typeface="Arial"/>
              </a:rPr>
              <a:t>to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60" dirty="0">
                <a:latin typeface="Arial"/>
                <a:cs typeface="Arial"/>
              </a:rPr>
              <a:t>handle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50" dirty="0">
                <a:latin typeface="Arial"/>
                <a:cs typeface="Arial"/>
              </a:rPr>
              <a:t>categorical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data.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90419" y="5323211"/>
            <a:ext cx="6911340" cy="737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5"/>
              </a:spcBef>
            </a:pPr>
            <a:r>
              <a:rPr sz="2050" dirty="0">
                <a:latin typeface="Arial"/>
                <a:cs typeface="Arial"/>
              </a:rPr>
              <a:t>X_train</a:t>
            </a:r>
            <a:r>
              <a:rPr sz="2050" spc="47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and</a:t>
            </a:r>
            <a:r>
              <a:rPr sz="2050" spc="4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X_test</a:t>
            </a:r>
            <a:r>
              <a:rPr sz="2050" spc="4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are</a:t>
            </a:r>
            <a:r>
              <a:rPr sz="2050" spc="4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created</a:t>
            </a:r>
            <a:r>
              <a:rPr sz="2050" spc="470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by</a:t>
            </a:r>
            <a:r>
              <a:rPr sz="2050" spc="47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removing</a:t>
            </a:r>
            <a:r>
              <a:rPr sz="2050" spc="47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470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target </a:t>
            </a:r>
            <a:r>
              <a:rPr sz="2050" dirty="0">
                <a:latin typeface="Arial"/>
                <a:cs typeface="Arial"/>
              </a:rPr>
              <a:t>variable</a:t>
            </a:r>
            <a:r>
              <a:rPr sz="2050" spc="29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is_fraud.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90419" y="6401712"/>
            <a:ext cx="6911340" cy="737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5"/>
              </a:spcBef>
            </a:pPr>
            <a:r>
              <a:rPr sz="2050" dirty="0">
                <a:latin typeface="Arial"/>
                <a:cs typeface="Arial"/>
              </a:rPr>
              <a:t>y_train</a:t>
            </a:r>
            <a:r>
              <a:rPr sz="2050" spc="12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and</a:t>
            </a:r>
            <a:r>
              <a:rPr sz="2050" spc="12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y_test</a:t>
            </a:r>
            <a:r>
              <a:rPr sz="2050" spc="114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represent</a:t>
            </a:r>
            <a:r>
              <a:rPr sz="2050" spc="12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120" dirty="0">
                <a:latin typeface="Arial"/>
                <a:cs typeface="Arial"/>
              </a:rPr>
              <a:t> </a:t>
            </a:r>
            <a:r>
              <a:rPr sz="2050" spc="60" dirty="0">
                <a:latin typeface="Arial"/>
                <a:cs typeface="Arial"/>
              </a:rPr>
              <a:t>target</a:t>
            </a:r>
            <a:r>
              <a:rPr sz="2050" spc="12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variable</a:t>
            </a:r>
            <a:r>
              <a:rPr sz="2050" spc="114" dirty="0">
                <a:latin typeface="Arial"/>
                <a:cs typeface="Arial"/>
              </a:rPr>
              <a:t> </a:t>
            </a:r>
            <a:r>
              <a:rPr sz="2050" spc="60" dirty="0">
                <a:latin typeface="Arial"/>
                <a:cs typeface="Arial"/>
              </a:rPr>
              <a:t>indicating whether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transaction is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60" dirty="0">
                <a:latin typeface="Arial"/>
                <a:cs typeface="Arial"/>
              </a:rPr>
              <a:t>fraudulent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(1) </a:t>
            </a:r>
            <a:r>
              <a:rPr sz="2050" spc="80" dirty="0">
                <a:latin typeface="Arial"/>
                <a:cs typeface="Arial"/>
              </a:rPr>
              <a:t>or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95" dirty="0">
                <a:latin typeface="Arial"/>
                <a:cs typeface="Arial"/>
              </a:rPr>
              <a:t>not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-20" dirty="0">
                <a:latin typeface="Arial"/>
                <a:cs typeface="Arial"/>
              </a:rPr>
              <a:t>(0).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90419" y="7522096"/>
            <a:ext cx="26028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dirty="0">
                <a:latin typeface="Tahoma"/>
                <a:cs typeface="Tahoma"/>
              </a:rPr>
              <a:t>Handling</a:t>
            </a:r>
            <a:r>
              <a:rPr sz="2050" b="1" spc="-90" dirty="0">
                <a:latin typeface="Tahoma"/>
                <a:cs typeface="Tahoma"/>
              </a:rPr>
              <a:t> </a:t>
            </a:r>
            <a:r>
              <a:rPr sz="2050" b="1" spc="-45" dirty="0">
                <a:latin typeface="Tahoma"/>
                <a:cs typeface="Tahoma"/>
              </a:rPr>
              <a:t>Skewness: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90419" y="8244588"/>
            <a:ext cx="28936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latin typeface="Tahoma"/>
                <a:cs typeface="Tahoma"/>
              </a:rPr>
              <a:t>Power</a:t>
            </a:r>
            <a:r>
              <a:rPr sz="2050" b="1" spc="-114" dirty="0">
                <a:latin typeface="Tahoma"/>
                <a:cs typeface="Tahoma"/>
              </a:rPr>
              <a:t> </a:t>
            </a:r>
            <a:r>
              <a:rPr sz="2050" b="1" spc="-60" dirty="0">
                <a:latin typeface="Tahoma"/>
                <a:cs typeface="Tahoma"/>
              </a:rPr>
              <a:t>Transformation: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90419" y="8925195"/>
            <a:ext cx="6911340" cy="1093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99"/>
              </a:lnSpc>
              <a:spcBef>
                <a:spcPts val="95"/>
              </a:spcBef>
            </a:pPr>
            <a:r>
              <a:rPr sz="2050" dirty="0">
                <a:latin typeface="Arial"/>
                <a:cs typeface="Arial"/>
              </a:rPr>
              <a:t>PowerTransformer</a:t>
            </a:r>
            <a:r>
              <a:rPr sz="2050" spc="10" dirty="0">
                <a:latin typeface="Arial"/>
                <a:cs typeface="Arial"/>
              </a:rPr>
              <a:t>  </a:t>
            </a:r>
            <a:r>
              <a:rPr sz="2050" dirty="0">
                <a:latin typeface="Arial"/>
                <a:cs typeface="Arial"/>
              </a:rPr>
              <a:t>is</a:t>
            </a:r>
            <a:r>
              <a:rPr sz="2050" spc="10" dirty="0">
                <a:latin typeface="Arial"/>
                <a:cs typeface="Arial"/>
              </a:rPr>
              <a:t>  </a:t>
            </a:r>
            <a:r>
              <a:rPr sz="2050" dirty="0">
                <a:latin typeface="Arial"/>
                <a:cs typeface="Arial"/>
              </a:rPr>
              <a:t>used</a:t>
            </a:r>
            <a:r>
              <a:rPr sz="2050" spc="5" dirty="0">
                <a:latin typeface="Arial"/>
                <a:cs typeface="Arial"/>
              </a:rPr>
              <a:t>  </a:t>
            </a:r>
            <a:r>
              <a:rPr sz="2050" spc="110" dirty="0">
                <a:latin typeface="Arial"/>
                <a:cs typeface="Arial"/>
              </a:rPr>
              <a:t>to</a:t>
            </a:r>
            <a:r>
              <a:rPr sz="2050" spc="10" dirty="0">
                <a:latin typeface="Arial"/>
                <a:cs typeface="Arial"/>
              </a:rPr>
              <a:t>  </a:t>
            </a:r>
            <a:r>
              <a:rPr sz="2050" spc="60" dirty="0">
                <a:latin typeface="Arial"/>
                <a:cs typeface="Arial"/>
              </a:rPr>
              <a:t>handle</a:t>
            </a:r>
            <a:r>
              <a:rPr sz="2050" spc="10" dirty="0">
                <a:latin typeface="Arial"/>
                <a:cs typeface="Arial"/>
              </a:rPr>
              <a:t>  </a:t>
            </a:r>
            <a:r>
              <a:rPr sz="2050" dirty="0">
                <a:latin typeface="Arial"/>
                <a:cs typeface="Arial"/>
              </a:rPr>
              <a:t>skewed</a:t>
            </a:r>
            <a:r>
              <a:rPr sz="2050" spc="10" dirty="0">
                <a:latin typeface="Arial"/>
                <a:cs typeface="Arial"/>
              </a:rPr>
              <a:t>  </a:t>
            </a:r>
            <a:r>
              <a:rPr sz="2050" dirty="0">
                <a:latin typeface="Arial"/>
                <a:cs typeface="Arial"/>
              </a:rPr>
              <a:t>data</a:t>
            </a:r>
            <a:r>
              <a:rPr sz="2050" spc="10" dirty="0">
                <a:latin typeface="Arial"/>
                <a:cs typeface="Arial"/>
              </a:rPr>
              <a:t>  </a:t>
            </a:r>
            <a:r>
              <a:rPr sz="2050" spc="-25" dirty="0">
                <a:latin typeface="Arial"/>
                <a:cs typeface="Arial"/>
              </a:rPr>
              <a:t>and </a:t>
            </a:r>
            <a:r>
              <a:rPr sz="2050" dirty="0">
                <a:latin typeface="Arial"/>
                <a:cs typeface="Arial"/>
              </a:rPr>
              <a:t>normalize</a:t>
            </a:r>
            <a:r>
              <a:rPr sz="2050" spc="45" dirty="0">
                <a:latin typeface="Arial"/>
                <a:cs typeface="Arial"/>
              </a:rPr>
              <a:t>  </a:t>
            </a:r>
            <a:r>
              <a:rPr sz="2050" dirty="0">
                <a:latin typeface="Arial"/>
                <a:cs typeface="Arial"/>
              </a:rPr>
              <a:t>features,</a:t>
            </a:r>
            <a:r>
              <a:rPr sz="2050" spc="10" dirty="0">
                <a:latin typeface="Arial"/>
                <a:cs typeface="Arial"/>
              </a:rPr>
              <a:t>  </a:t>
            </a:r>
            <a:r>
              <a:rPr sz="2050" dirty="0">
                <a:latin typeface="Arial"/>
                <a:cs typeface="Arial"/>
              </a:rPr>
              <a:t>ensuring</a:t>
            </a:r>
            <a:r>
              <a:rPr sz="2050" spc="45" dirty="0">
                <a:latin typeface="Arial"/>
                <a:cs typeface="Arial"/>
              </a:rPr>
              <a:t>  </a:t>
            </a:r>
            <a:r>
              <a:rPr sz="2050" dirty="0">
                <a:latin typeface="Arial"/>
                <a:cs typeface="Arial"/>
              </a:rPr>
              <a:t>all</a:t>
            </a:r>
            <a:r>
              <a:rPr sz="2050" spc="45" dirty="0">
                <a:latin typeface="Arial"/>
                <a:cs typeface="Arial"/>
              </a:rPr>
              <a:t>  </a:t>
            </a:r>
            <a:r>
              <a:rPr sz="2050" dirty="0">
                <a:latin typeface="Arial"/>
                <a:cs typeface="Arial"/>
              </a:rPr>
              <a:t>variables</a:t>
            </a:r>
            <a:r>
              <a:rPr sz="2050" spc="45" dirty="0">
                <a:latin typeface="Arial"/>
                <a:cs typeface="Arial"/>
              </a:rPr>
              <a:t>  </a:t>
            </a:r>
            <a:r>
              <a:rPr sz="2050" dirty="0">
                <a:latin typeface="Arial"/>
                <a:cs typeface="Arial"/>
              </a:rPr>
              <a:t>have</a:t>
            </a:r>
            <a:r>
              <a:rPr sz="2050" spc="45" dirty="0">
                <a:latin typeface="Arial"/>
                <a:cs typeface="Arial"/>
              </a:rPr>
              <a:t> 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45" dirty="0">
                <a:latin typeface="Arial"/>
                <a:cs typeface="Arial"/>
              </a:rPr>
              <a:t>  </a:t>
            </a:r>
            <a:r>
              <a:rPr sz="2050" spc="-20" dirty="0">
                <a:latin typeface="Arial"/>
                <a:cs typeface="Arial"/>
              </a:rPr>
              <a:t>more </a:t>
            </a:r>
            <a:r>
              <a:rPr sz="2050" dirty="0">
                <a:latin typeface="Arial"/>
                <a:cs typeface="Arial"/>
              </a:rPr>
              <a:t>Gaussian</a:t>
            </a:r>
            <a:r>
              <a:rPr sz="2050" spc="-145" dirty="0">
                <a:latin typeface="Arial"/>
                <a:cs typeface="Arial"/>
              </a:rPr>
              <a:t> </a:t>
            </a:r>
            <a:r>
              <a:rPr sz="2050" spc="60" dirty="0">
                <a:latin typeface="Arial"/>
                <a:cs typeface="Arial"/>
              </a:rPr>
              <a:t>distribution.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45761" y="3622466"/>
            <a:ext cx="5759289" cy="1358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b="1" spc="-5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</a:t>
            </a:r>
            <a:r>
              <a:rPr sz="4500" b="1" spc="-5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sz="4500" b="1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00" b="1" spc="-5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>
              <a:lnSpc>
                <a:spcPct val="100000"/>
              </a:lnSpc>
              <a:spcBef>
                <a:spcPts val="2605"/>
              </a:spcBef>
            </a:pPr>
            <a:r>
              <a:rPr sz="205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sz="205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5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5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5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sz="205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5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Variables:</a:t>
            </a:r>
            <a:endParaRPr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913038" y="3256763"/>
            <a:ext cx="3004185" cy="6590665"/>
            <a:chOff x="16913038" y="3256763"/>
            <a:chExt cx="3004185" cy="659066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13082" y="3256763"/>
              <a:ext cx="3003785" cy="156618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13038" y="5422912"/>
              <a:ext cx="3002259" cy="158041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28200" y="7341012"/>
              <a:ext cx="2201673" cy="6996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26420" y="8266643"/>
              <a:ext cx="1487369" cy="15794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209985" y="8265593"/>
              <a:ext cx="704887" cy="158047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452938" y="8271671"/>
              <a:ext cx="718718" cy="1575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A4F9C02-7905-7091-B4E6-44D08B6E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78" y="3121228"/>
            <a:ext cx="2499577" cy="8779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142969"/>
            <a:ext cx="20104100" cy="2296795"/>
            <a:chOff x="0" y="142969"/>
            <a:chExt cx="20104100" cy="22967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68559"/>
              <a:ext cx="20104100" cy="15706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210" y="142969"/>
              <a:ext cx="19723692" cy="141666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-55079" y="1780540"/>
            <a:ext cx="20104100" cy="9528810"/>
            <a:chOff x="0" y="1779818"/>
            <a:chExt cx="20104100" cy="952881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31416"/>
              <a:ext cx="9900084" cy="11771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728" y="4676283"/>
              <a:ext cx="8359902" cy="61462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66201"/>
              <a:ext cx="20104099" cy="15706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210" y="1779818"/>
              <a:ext cx="19723692" cy="8774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3571" y="10159647"/>
              <a:ext cx="9840527" cy="11489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20068" y="4648045"/>
              <a:ext cx="8359902" cy="620268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2071749" y="5083365"/>
            <a:ext cx="7497707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b="1" spc="-7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sz="3600" b="1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7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36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7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3600" b="1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  <a:r>
              <a:rPr sz="36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00195" y="9970607"/>
            <a:ext cx="9303915" cy="133794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085884" y="6125291"/>
            <a:ext cx="6706870" cy="16217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45"/>
              </a:spcBef>
            </a:pPr>
            <a:r>
              <a:rPr sz="2050" b="1" spc="-35" dirty="0">
                <a:latin typeface="Tahoma"/>
                <a:cs typeface="Tahoma"/>
              </a:rPr>
              <a:t>Random</a:t>
            </a:r>
            <a:r>
              <a:rPr sz="2050" b="1" spc="-90" dirty="0">
                <a:latin typeface="Tahoma"/>
                <a:cs typeface="Tahoma"/>
              </a:rPr>
              <a:t> </a:t>
            </a:r>
            <a:r>
              <a:rPr sz="2050" b="1" spc="-65" dirty="0">
                <a:latin typeface="Tahoma"/>
                <a:cs typeface="Tahoma"/>
              </a:rPr>
              <a:t>Forest</a:t>
            </a:r>
            <a:r>
              <a:rPr sz="2050" b="1" spc="-85" dirty="0">
                <a:latin typeface="Tahoma"/>
                <a:cs typeface="Tahoma"/>
              </a:rPr>
              <a:t> </a:t>
            </a:r>
            <a:r>
              <a:rPr sz="2050" dirty="0">
                <a:latin typeface="Arial"/>
                <a:cs typeface="Arial"/>
              </a:rPr>
              <a:t>is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50" dirty="0">
                <a:latin typeface="Arial"/>
                <a:cs typeface="Arial"/>
              </a:rPr>
              <a:t>likely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better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model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for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45" dirty="0">
                <a:latin typeface="Arial"/>
                <a:cs typeface="Arial"/>
              </a:rPr>
              <a:t>fraud </a:t>
            </a:r>
            <a:r>
              <a:rPr sz="2050" spc="70" dirty="0">
                <a:latin typeface="Arial"/>
                <a:cs typeface="Arial"/>
              </a:rPr>
              <a:t>detection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overall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due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spc="110" dirty="0">
                <a:latin typeface="Arial"/>
                <a:cs typeface="Arial"/>
              </a:rPr>
              <a:t>to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its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high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precision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and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balanced </a:t>
            </a:r>
            <a:r>
              <a:rPr sz="2050" spc="50" dirty="0">
                <a:latin typeface="Arial"/>
                <a:cs typeface="Arial"/>
              </a:rPr>
              <a:t>performance,</a:t>
            </a:r>
            <a:r>
              <a:rPr sz="2050" spc="-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especially</a:t>
            </a:r>
            <a:r>
              <a:rPr sz="2050" spc="15" dirty="0">
                <a:latin typeface="Arial"/>
                <a:cs typeface="Arial"/>
              </a:rPr>
              <a:t> </a:t>
            </a:r>
            <a:r>
              <a:rPr sz="2050" spc="70" dirty="0">
                <a:latin typeface="Arial"/>
                <a:cs typeface="Arial"/>
              </a:rPr>
              <a:t>if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1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cost</a:t>
            </a:r>
            <a:r>
              <a:rPr sz="2050" spc="15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of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false</a:t>
            </a:r>
            <a:r>
              <a:rPr sz="2050" spc="1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positives </a:t>
            </a:r>
            <a:r>
              <a:rPr sz="2050" dirty="0">
                <a:latin typeface="Arial"/>
                <a:cs typeface="Arial"/>
              </a:rPr>
              <a:t>(misclassifying</a:t>
            </a:r>
            <a:r>
              <a:rPr sz="2050" spc="90" dirty="0">
                <a:latin typeface="Arial"/>
                <a:cs typeface="Arial"/>
              </a:rPr>
              <a:t> </a:t>
            </a:r>
            <a:r>
              <a:rPr sz="2050" spc="60" dirty="0">
                <a:latin typeface="Arial"/>
                <a:cs typeface="Arial"/>
              </a:rPr>
              <a:t>non-</a:t>
            </a:r>
            <a:r>
              <a:rPr sz="2050" spc="55" dirty="0">
                <a:latin typeface="Arial"/>
                <a:cs typeface="Arial"/>
              </a:rPr>
              <a:t>fraudulent</a:t>
            </a:r>
            <a:r>
              <a:rPr sz="2050" spc="9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transactions</a:t>
            </a:r>
            <a:r>
              <a:rPr sz="2050" spc="100" dirty="0">
                <a:latin typeface="Arial"/>
                <a:cs typeface="Arial"/>
              </a:rPr>
              <a:t> </a:t>
            </a:r>
            <a:r>
              <a:rPr sz="2050" spc="-65" dirty="0">
                <a:latin typeface="Arial"/>
                <a:cs typeface="Arial"/>
              </a:rPr>
              <a:t>as</a:t>
            </a:r>
            <a:r>
              <a:rPr sz="2050" spc="9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fraud)</a:t>
            </a:r>
            <a:r>
              <a:rPr sz="2050" spc="100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is </a:t>
            </a:r>
            <a:r>
              <a:rPr sz="2050" spc="55" dirty="0">
                <a:latin typeface="Arial"/>
                <a:cs typeface="Arial"/>
              </a:rPr>
              <a:t>important.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85884" y="8135701"/>
            <a:ext cx="6754495" cy="98044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45"/>
              </a:spcBef>
            </a:pPr>
            <a:r>
              <a:rPr sz="2050" b="1" spc="-10" dirty="0">
                <a:latin typeface="Tahoma"/>
                <a:cs typeface="Tahoma"/>
              </a:rPr>
              <a:t>XGBoost</a:t>
            </a:r>
            <a:r>
              <a:rPr sz="2050" b="1" spc="-85" dirty="0">
                <a:latin typeface="Tahoma"/>
                <a:cs typeface="Tahoma"/>
              </a:rPr>
              <a:t> </a:t>
            </a:r>
            <a:r>
              <a:rPr sz="2050" spc="75" dirty="0">
                <a:latin typeface="Arial"/>
                <a:cs typeface="Arial"/>
              </a:rPr>
              <a:t>could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be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considered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70" dirty="0">
                <a:latin typeface="Arial"/>
                <a:cs typeface="Arial"/>
              </a:rPr>
              <a:t>if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avoiding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false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positives </a:t>
            </a:r>
            <a:r>
              <a:rPr sz="2050" dirty="0">
                <a:latin typeface="Arial"/>
                <a:cs typeface="Arial"/>
              </a:rPr>
              <a:t>is</a:t>
            </a:r>
            <a:r>
              <a:rPr sz="2050" spc="-4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the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highest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spc="60" dirty="0">
                <a:latin typeface="Arial"/>
                <a:cs typeface="Arial"/>
              </a:rPr>
              <a:t>priority,</a:t>
            </a:r>
            <a:r>
              <a:rPr sz="2050" spc="-105" dirty="0">
                <a:latin typeface="Arial"/>
                <a:cs typeface="Arial"/>
              </a:rPr>
              <a:t> </a:t>
            </a:r>
            <a:r>
              <a:rPr sz="2050" spc="100" dirty="0">
                <a:latin typeface="Arial"/>
                <a:cs typeface="Arial"/>
              </a:rPr>
              <a:t>but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you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spc="90" dirty="0">
                <a:latin typeface="Arial"/>
                <a:cs typeface="Arial"/>
              </a:rPr>
              <a:t>will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need</a:t>
            </a:r>
            <a:r>
              <a:rPr sz="2050" spc="-40" dirty="0">
                <a:latin typeface="Arial"/>
                <a:cs typeface="Arial"/>
              </a:rPr>
              <a:t> </a:t>
            </a:r>
            <a:r>
              <a:rPr sz="2050" spc="110" dirty="0">
                <a:latin typeface="Arial"/>
                <a:cs typeface="Arial"/>
              </a:rPr>
              <a:t>to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address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spc="40" dirty="0">
                <a:latin typeface="Arial"/>
                <a:cs typeface="Arial"/>
              </a:rPr>
              <a:t>the </a:t>
            </a:r>
            <a:r>
              <a:rPr sz="2050" spc="100" dirty="0">
                <a:latin typeface="Arial"/>
                <a:cs typeface="Arial"/>
              </a:rPr>
              <a:t>low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precision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for</a:t>
            </a:r>
            <a:r>
              <a:rPr sz="2050" spc="55" dirty="0">
                <a:latin typeface="Arial"/>
                <a:cs typeface="Arial"/>
              </a:rPr>
              <a:t> fraud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spc="50" dirty="0">
                <a:latin typeface="Arial"/>
                <a:cs typeface="Arial"/>
              </a:rPr>
              <a:t>detection.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85884" y="9505292"/>
            <a:ext cx="6616065" cy="98044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algn="just">
              <a:lnSpc>
                <a:spcPct val="102600"/>
              </a:lnSpc>
              <a:spcBef>
                <a:spcPts val="45"/>
              </a:spcBef>
            </a:pPr>
            <a:r>
              <a:rPr sz="2050" spc="-45" dirty="0">
                <a:latin typeface="Arial"/>
                <a:cs typeface="Arial"/>
              </a:rPr>
              <a:t>Thus,</a:t>
            </a:r>
            <a:r>
              <a:rPr sz="2050" spc="-100" dirty="0">
                <a:latin typeface="Arial"/>
                <a:cs typeface="Arial"/>
              </a:rPr>
              <a:t> </a:t>
            </a:r>
            <a:r>
              <a:rPr sz="2050" b="1" spc="-35" dirty="0">
                <a:latin typeface="Tahoma"/>
                <a:cs typeface="Tahoma"/>
              </a:rPr>
              <a:t>Random</a:t>
            </a:r>
            <a:r>
              <a:rPr sz="2050" b="1" spc="-100" dirty="0">
                <a:latin typeface="Tahoma"/>
                <a:cs typeface="Tahoma"/>
              </a:rPr>
              <a:t> </a:t>
            </a:r>
            <a:r>
              <a:rPr sz="2050" b="1" spc="-65" dirty="0">
                <a:latin typeface="Tahoma"/>
                <a:cs typeface="Tahoma"/>
              </a:rPr>
              <a:t>Forest</a:t>
            </a:r>
            <a:r>
              <a:rPr sz="2050" b="1" spc="-85" dirty="0">
                <a:latin typeface="Tahoma"/>
                <a:cs typeface="Tahoma"/>
              </a:rPr>
              <a:t> </a:t>
            </a:r>
            <a:r>
              <a:rPr sz="2050" b="1" spc="-30" dirty="0">
                <a:latin typeface="Tahoma"/>
                <a:cs typeface="Tahoma"/>
              </a:rPr>
              <a:t>is</a:t>
            </a:r>
            <a:r>
              <a:rPr sz="2050" b="1" spc="-85" dirty="0">
                <a:latin typeface="Tahoma"/>
                <a:cs typeface="Tahoma"/>
              </a:rPr>
              <a:t> </a:t>
            </a:r>
            <a:r>
              <a:rPr sz="2050" b="1" spc="-45" dirty="0">
                <a:latin typeface="Tahoma"/>
                <a:cs typeface="Tahoma"/>
              </a:rPr>
              <a:t>the</a:t>
            </a:r>
            <a:r>
              <a:rPr sz="2050" b="1" spc="-85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recommended</a:t>
            </a:r>
            <a:r>
              <a:rPr sz="2050" b="1" spc="-85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choice</a:t>
            </a:r>
            <a:r>
              <a:rPr sz="2050" b="1" spc="-80" dirty="0">
                <a:latin typeface="Tahoma"/>
                <a:cs typeface="Tahoma"/>
              </a:rPr>
              <a:t> </a:t>
            </a:r>
            <a:r>
              <a:rPr sz="2050" b="1" spc="-25" dirty="0">
                <a:latin typeface="Tahoma"/>
                <a:cs typeface="Tahoma"/>
              </a:rPr>
              <a:t>for </a:t>
            </a:r>
            <a:r>
              <a:rPr sz="2050" b="1" spc="-20" dirty="0">
                <a:latin typeface="Tahoma"/>
                <a:cs typeface="Tahoma"/>
              </a:rPr>
              <a:t>your</a:t>
            </a:r>
            <a:r>
              <a:rPr sz="2050" b="1" spc="-120" dirty="0">
                <a:latin typeface="Tahoma"/>
                <a:cs typeface="Tahoma"/>
              </a:rPr>
              <a:t> </a:t>
            </a:r>
            <a:r>
              <a:rPr sz="2050" b="1" spc="-35" dirty="0">
                <a:latin typeface="Tahoma"/>
                <a:cs typeface="Tahoma"/>
              </a:rPr>
              <a:t>fraud</a:t>
            </a:r>
            <a:r>
              <a:rPr sz="2050" b="1" spc="-100" dirty="0">
                <a:latin typeface="Tahoma"/>
                <a:cs typeface="Tahoma"/>
              </a:rPr>
              <a:t> </a:t>
            </a:r>
            <a:r>
              <a:rPr sz="2050" b="1" spc="-20" dirty="0">
                <a:latin typeface="Tahoma"/>
                <a:cs typeface="Tahoma"/>
              </a:rPr>
              <a:t>detection</a:t>
            </a:r>
            <a:r>
              <a:rPr sz="2050" b="1" spc="-100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problem,</a:t>
            </a:r>
            <a:r>
              <a:rPr sz="2050" b="1" spc="-140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especially</a:t>
            </a:r>
            <a:r>
              <a:rPr sz="2050" b="1" spc="-100" dirty="0">
                <a:latin typeface="Tahoma"/>
                <a:cs typeface="Tahoma"/>
              </a:rPr>
              <a:t> </a:t>
            </a:r>
            <a:r>
              <a:rPr sz="2050" b="1" spc="-20" dirty="0">
                <a:latin typeface="Tahoma"/>
                <a:cs typeface="Tahoma"/>
              </a:rPr>
              <a:t>when</a:t>
            </a:r>
            <a:r>
              <a:rPr sz="2050" b="1" spc="-100" dirty="0">
                <a:latin typeface="Tahoma"/>
                <a:cs typeface="Tahoma"/>
              </a:rPr>
              <a:t> </a:t>
            </a:r>
            <a:r>
              <a:rPr sz="2050" b="1" spc="-20" dirty="0">
                <a:latin typeface="Tahoma"/>
                <a:cs typeface="Tahoma"/>
              </a:rPr>
              <a:t>both </a:t>
            </a:r>
            <a:r>
              <a:rPr sz="2050" b="1" spc="-35" dirty="0">
                <a:latin typeface="Tahoma"/>
                <a:cs typeface="Tahoma"/>
              </a:rPr>
              <a:t>recall</a:t>
            </a:r>
            <a:r>
              <a:rPr sz="2050" b="1" spc="-100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and</a:t>
            </a:r>
            <a:r>
              <a:rPr sz="2050" b="1" spc="-95" dirty="0">
                <a:latin typeface="Tahoma"/>
                <a:cs typeface="Tahoma"/>
              </a:rPr>
              <a:t> </a:t>
            </a:r>
            <a:r>
              <a:rPr sz="2050" b="1" spc="-25" dirty="0">
                <a:latin typeface="Tahoma"/>
                <a:cs typeface="Tahoma"/>
              </a:rPr>
              <a:t>precision</a:t>
            </a:r>
            <a:r>
              <a:rPr sz="2050" b="1" spc="-95" dirty="0">
                <a:latin typeface="Tahoma"/>
                <a:cs typeface="Tahoma"/>
              </a:rPr>
              <a:t> </a:t>
            </a:r>
            <a:r>
              <a:rPr sz="2050" b="1" spc="-60" dirty="0">
                <a:latin typeface="Tahoma"/>
                <a:cs typeface="Tahoma"/>
              </a:rPr>
              <a:t>are</a:t>
            </a:r>
            <a:r>
              <a:rPr sz="2050" b="1" spc="-90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important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5185" y="7648281"/>
            <a:ext cx="6453505" cy="2517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99"/>
              </a:lnSpc>
              <a:spcBef>
                <a:spcPts val="95"/>
              </a:spcBef>
            </a:pPr>
            <a:r>
              <a:rPr sz="2050" spc="85" dirty="0">
                <a:latin typeface="Arial"/>
                <a:cs typeface="Arial"/>
              </a:rPr>
              <a:t>However,</a:t>
            </a:r>
            <a:r>
              <a:rPr sz="2050" spc="170" dirty="0">
                <a:latin typeface="Arial"/>
                <a:cs typeface="Arial"/>
              </a:rPr>
              <a:t>  </a:t>
            </a:r>
            <a:r>
              <a:rPr sz="2050" b="1" dirty="0">
                <a:latin typeface="Tahoma"/>
                <a:cs typeface="Tahoma"/>
              </a:rPr>
              <a:t>Random</a:t>
            </a:r>
            <a:r>
              <a:rPr sz="2050" b="1" spc="170" dirty="0">
                <a:latin typeface="Tahoma"/>
                <a:cs typeface="Tahoma"/>
              </a:rPr>
              <a:t>  </a:t>
            </a:r>
            <a:r>
              <a:rPr sz="2050" b="1" dirty="0">
                <a:latin typeface="Tahoma"/>
                <a:cs typeface="Tahoma"/>
              </a:rPr>
              <a:t>Forest</a:t>
            </a:r>
            <a:r>
              <a:rPr sz="2050" b="1" spc="175" dirty="0">
                <a:latin typeface="Tahoma"/>
                <a:cs typeface="Tahoma"/>
              </a:rPr>
              <a:t>  </a:t>
            </a:r>
            <a:r>
              <a:rPr sz="2050" b="1" dirty="0">
                <a:latin typeface="Tahoma"/>
                <a:cs typeface="Tahoma"/>
              </a:rPr>
              <a:t>has</a:t>
            </a:r>
            <a:r>
              <a:rPr sz="2050" b="1" spc="175" dirty="0">
                <a:latin typeface="Tahoma"/>
                <a:cs typeface="Tahoma"/>
              </a:rPr>
              <a:t>  </a:t>
            </a:r>
            <a:r>
              <a:rPr sz="2050" b="1" dirty="0">
                <a:latin typeface="Tahoma"/>
                <a:cs typeface="Tahoma"/>
              </a:rPr>
              <a:t>a</a:t>
            </a:r>
            <a:r>
              <a:rPr sz="2050" b="1" spc="170" dirty="0">
                <a:latin typeface="Tahoma"/>
                <a:cs typeface="Tahoma"/>
              </a:rPr>
              <a:t>  </a:t>
            </a:r>
            <a:r>
              <a:rPr sz="2050" b="1" dirty="0">
                <a:latin typeface="Tahoma"/>
                <a:cs typeface="Tahoma"/>
              </a:rPr>
              <a:t>much</a:t>
            </a:r>
            <a:r>
              <a:rPr sz="2050" b="1" spc="175" dirty="0">
                <a:latin typeface="Tahoma"/>
                <a:cs typeface="Tahoma"/>
              </a:rPr>
              <a:t>  </a:t>
            </a:r>
            <a:r>
              <a:rPr sz="2050" b="1" spc="-10" dirty="0">
                <a:latin typeface="Tahoma"/>
                <a:cs typeface="Tahoma"/>
              </a:rPr>
              <a:t>better </a:t>
            </a:r>
            <a:r>
              <a:rPr sz="2050" b="1" dirty="0">
                <a:latin typeface="Tahoma"/>
                <a:cs typeface="Tahoma"/>
              </a:rPr>
              <a:t>precision</a:t>
            </a:r>
            <a:r>
              <a:rPr sz="2050" b="1" spc="-35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for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class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1</a:t>
            </a:r>
            <a:r>
              <a:rPr sz="2050" b="1" spc="-30" dirty="0">
                <a:latin typeface="Tahoma"/>
                <a:cs typeface="Tahoma"/>
              </a:rPr>
              <a:t> (0.95) </a:t>
            </a:r>
            <a:r>
              <a:rPr sz="2050" b="1" dirty="0">
                <a:latin typeface="Tahoma"/>
                <a:cs typeface="Tahoma"/>
              </a:rPr>
              <a:t>and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a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much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higher</a:t>
            </a:r>
            <a:r>
              <a:rPr sz="2050" b="1" spc="-30" dirty="0">
                <a:latin typeface="Tahoma"/>
                <a:cs typeface="Tahoma"/>
              </a:rPr>
              <a:t> </a:t>
            </a:r>
            <a:r>
              <a:rPr sz="2050" b="1" spc="-25" dirty="0">
                <a:latin typeface="Tahoma"/>
                <a:cs typeface="Tahoma"/>
              </a:rPr>
              <a:t>F1- </a:t>
            </a:r>
            <a:r>
              <a:rPr sz="2050" b="1" dirty="0">
                <a:latin typeface="Tahoma"/>
                <a:cs typeface="Tahoma"/>
              </a:rPr>
              <a:t>score</a:t>
            </a:r>
            <a:r>
              <a:rPr sz="2050" b="1" spc="185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(0.95</a:t>
            </a:r>
            <a:r>
              <a:rPr sz="2050" b="1" spc="195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for</a:t>
            </a:r>
            <a:r>
              <a:rPr sz="2050" b="1" spc="195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both</a:t>
            </a:r>
            <a:r>
              <a:rPr sz="2050" b="1" spc="190" dirty="0">
                <a:latin typeface="Tahoma"/>
                <a:cs typeface="Tahoma"/>
              </a:rPr>
              <a:t> </a:t>
            </a:r>
            <a:r>
              <a:rPr sz="2050" b="1" spc="-35" dirty="0">
                <a:latin typeface="Tahoma"/>
                <a:cs typeface="Tahoma"/>
              </a:rPr>
              <a:t>classes)</a:t>
            </a:r>
            <a:r>
              <a:rPr sz="2050" spc="-35" dirty="0">
                <a:latin typeface="Arial"/>
                <a:cs typeface="Arial"/>
              </a:rPr>
              <a:t>.</a:t>
            </a:r>
            <a:r>
              <a:rPr sz="2050" spc="13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This</a:t>
            </a:r>
            <a:r>
              <a:rPr sz="2050" spc="2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makes</a:t>
            </a:r>
            <a:r>
              <a:rPr sz="2050" spc="229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Random </a:t>
            </a:r>
            <a:r>
              <a:rPr sz="2050" dirty="0">
                <a:latin typeface="Arial"/>
                <a:cs typeface="Arial"/>
              </a:rPr>
              <a:t>Forest</a:t>
            </a:r>
            <a:r>
              <a:rPr sz="2050" spc="240" dirty="0">
                <a:latin typeface="Arial"/>
                <a:cs typeface="Arial"/>
              </a:rPr>
              <a:t>  </a:t>
            </a:r>
            <a:r>
              <a:rPr sz="2050" spc="95" dirty="0">
                <a:latin typeface="Arial"/>
                <a:cs typeface="Arial"/>
              </a:rPr>
              <a:t>the</a:t>
            </a:r>
            <a:r>
              <a:rPr sz="2050" spc="245" dirty="0">
                <a:latin typeface="Arial"/>
                <a:cs typeface="Arial"/>
              </a:rPr>
              <a:t>  </a:t>
            </a:r>
            <a:r>
              <a:rPr sz="2050" spc="120" dirty="0">
                <a:latin typeface="Arial"/>
                <a:cs typeface="Arial"/>
              </a:rPr>
              <a:t>better</a:t>
            </a:r>
            <a:r>
              <a:rPr sz="2050" spc="240" dirty="0">
                <a:latin typeface="Arial"/>
                <a:cs typeface="Arial"/>
              </a:rPr>
              <a:t>  </a:t>
            </a:r>
            <a:r>
              <a:rPr sz="2050" spc="145" dirty="0">
                <a:latin typeface="Arial"/>
                <a:cs typeface="Arial"/>
              </a:rPr>
              <a:t>model</a:t>
            </a:r>
            <a:r>
              <a:rPr sz="2050" spc="240" dirty="0">
                <a:latin typeface="Arial"/>
                <a:cs typeface="Arial"/>
              </a:rPr>
              <a:t>  </a:t>
            </a:r>
            <a:r>
              <a:rPr sz="2050" spc="95" dirty="0">
                <a:latin typeface="Arial"/>
                <a:cs typeface="Arial"/>
              </a:rPr>
              <a:t>in</a:t>
            </a:r>
            <a:r>
              <a:rPr sz="2050" spc="240" dirty="0">
                <a:latin typeface="Arial"/>
                <a:cs typeface="Arial"/>
              </a:rPr>
              <a:t>  </a:t>
            </a:r>
            <a:r>
              <a:rPr sz="2050" spc="75" dirty="0">
                <a:latin typeface="Arial"/>
                <a:cs typeface="Arial"/>
              </a:rPr>
              <a:t>terms</a:t>
            </a:r>
            <a:r>
              <a:rPr sz="2050" spc="245" dirty="0">
                <a:latin typeface="Arial"/>
                <a:cs typeface="Arial"/>
              </a:rPr>
              <a:t>  </a:t>
            </a:r>
            <a:r>
              <a:rPr sz="2050" spc="114" dirty="0">
                <a:latin typeface="Arial"/>
                <a:cs typeface="Arial"/>
              </a:rPr>
              <a:t>of</a:t>
            </a:r>
            <a:r>
              <a:rPr sz="2050" spc="265" dirty="0">
                <a:latin typeface="Arial"/>
                <a:cs typeface="Arial"/>
              </a:rPr>
              <a:t>  </a:t>
            </a:r>
            <a:r>
              <a:rPr sz="2050" spc="80" dirty="0">
                <a:latin typeface="Arial"/>
                <a:cs typeface="Arial"/>
              </a:rPr>
              <a:t>practical </a:t>
            </a:r>
            <a:r>
              <a:rPr sz="2050" spc="50" dirty="0">
                <a:latin typeface="Arial"/>
                <a:cs typeface="Arial"/>
              </a:rPr>
              <a:t>performance,</a:t>
            </a:r>
            <a:r>
              <a:rPr sz="2050" spc="13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especially</a:t>
            </a:r>
            <a:r>
              <a:rPr sz="2050" spc="210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for</a:t>
            </a:r>
            <a:r>
              <a:rPr sz="2050" spc="204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fraud</a:t>
            </a:r>
            <a:r>
              <a:rPr sz="2050" spc="210" dirty="0">
                <a:latin typeface="Arial"/>
                <a:cs typeface="Arial"/>
              </a:rPr>
              <a:t> </a:t>
            </a:r>
            <a:r>
              <a:rPr sz="2050" spc="60" dirty="0">
                <a:latin typeface="Arial"/>
                <a:cs typeface="Arial"/>
              </a:rPr>
              <a:t>detection,</a:t>
            </a:r>
            <a:r>
              <a:rPr sz="2050" spc="140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because </a:t>
            </a:r>
            <a:r>
              <a:rPr sz="2050" spc="90" dirty="0">
                <a:latin typeface="Arial"/>
                <a:cs typeface="Arial"/>
              </a:rPr>
              <a:t>it</a:t>
            </a:r>
            <a:r>
              <a:rPr sz="2050" spc="42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achieves</a:t>
            </a:r>
            <a:r>
              <a:rPr sz="2050" spc="4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420" dirty="0">
                <a:latin typeface="Arial"/>
                <a:cs typeface="Arial"/>
              </a:rPr>
              <a:t> </a:t>
            </a:r>
            <a:r>
              <a:rPr sz="2050" spc="135" dirty="0">
                <a:latin typeface="Arial"/>
                <a:cs typeface="Arial"/>
              </a:rPr>
              <a:t>good</a:t>
            </a:r>
            <a:r>
              <a:rPr sz="2050" spc="42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balance</a:t>
            </a:r>
            <a:r>
              <a:rPr sz="2050" spc="420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of</a:t>
            </a:r>
            <a:r>
              <a:rPr sz="2050" spc="475" dirty="0">
                <a:latin typeface="Arial"/>
                <a:cs typeface="Arial"/>
              </a:rPr>
              <a:t> </a:t>
            </a:r>
            <a:r>
              <a:rPr sz="2050" spc="85" dirty="0">
                <a:latin typeface="Arial"/>
                <a:cs typeface="Arial"/>
              </a:rPr>
              <a:t>high</a:t>
            </a:r>
            <a:r>
              <a:rPr sz="2050" spc="4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recall</a:t>
            </a:r>
            <a:r>
              <a:rPr sz="2050" spc="42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and</a:t>
            </a:r>
            <a:r>
              <a:rPr sz="2050" spc="420" dirty="0">
                <a:latin typeface="Arial"/>
                <a:cs typeface="Arial"/>
              </a:rPr>
              <a:t> </a:t>
            </a:r>
            <a:r>
              <a:rPr sz="2050" spc="35" dirty="0">
                <a:latin typeface="Arial"/>
                <a:cs typeface="Arial"/>
              </a:rPr>
              <a:t>high </a:t>
            </a:r>
            <a:r>
              <a:rPr sz="2050" dirty="0">
                <a:latin typeface="Arial"/>
                <a:cs typeface="Arial"/>
              </a:rPr>
              <a:t>precision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for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detecting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spc="60" dirty="0">
                <a:latin typeface="Arial"/>
                <a:cs typeface="Arial"/>
              </a:rPr>
              <a:t>fraudulent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transactions.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4644" y="4896888"/>
            <a:ext cx="6671945" cy="24104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4500" b="1" spc="-7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IN" sz="45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500" b="1" spc="-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4500" b="1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500" b="1" spc="-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2885" marR="5080" algn="just">
              <a:lnSpc>
                <a:spcPct val="113999"/>
              </a:lnSpc>
              <a:spcBef>
                <a:spcPts val="2125"/>
              </a:spcBef>
            </a:pPr>
            <a:r>
              <a:rPr sz="2050" b="1" dirty="0">
                <a:latin typeface="Tahoma"/>
                <a:cs typeface="Tahoma"/>
              </a:rPr>
              <a:t>XGBoost</a:t>
            </a:r>
            <a:r>
              <a:rPr sz="2050" b="1" spc="235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outperforms</a:t>
            </a:r>
            <a:r>
              <a:rPr sz="2050" b="1" spc="245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Random</a:t>
            </a:r>
            <a:r>
              <a:rPr sz="2050" b="1" spc="240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Forest</a:t>
            </a:r>
            <a:r>
              <a:rPr sz="2050" b="1" spc="245" dirty="0">
                <a:latin typeface="Tahoma"/>
                <a:cs typeface="Tahoma"/>
              </a:rPr>
              <a:t> </a:t>
            </a:r>
            <a:r>
              <a:rPr sz="2050" spc="70" dirty="0">
                <a:latin typeface="Arial"/>
                <a:cs typeface="Arial"/>
              </a:rPr>
              <a:t>in</a:t>
            </a:r>
            <a:r>
              <a:rPr sz="2050" spc="28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terms</a:t>
            </a:r>
            <a:r>
              <a:rPr sz="2050" spc="280" dirty="0">
                <a:latin typeface="Arial"/>
                <a:cs typeface="Arial"/>
              </a:rPr>
              <a:t> </a:t>
            </a:r>
            <a:r>
              <a:rPr sz="2050" spc="60" dirty="0">
                <a:latin typeface="Arial"/>
                <a:cs typeface="Arial"/>
              </a:rPr>
              <a:t>of </a:t>
            </a:r>
            <a:r>
              <a:rPr sz="2050" dirty="0">
                <a:latin typeface="Arial"/>
                <a:cs typeface="Arial"/>
              </a:rPr>
              <a:t>ROC</a:t>
            </a:r>
            <a:r>
              <a:rPr sz="2050" spc="114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score</a:t>
            </a:r>
            <a:r>
              <a:rPr sz="2050" spc="1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(0.9986</a:t>
            </a:r>
            <a:r>
              <a:rPr sz="2050" spc="125" dirty="0">
                <a:latin typeface="Arial"/>
                <a:cs typeface="Arial"/>
              </a:rPr>
              <a:t> </a:t>
            </a:r>
            <a:r>
              <a:rPr sz="2050" spc="-30" dirty="0">
                <a:latin typeface="Arial"/>
                <a:cs typeface="Arial"/>
              </a:rPr>
              <a:t>vs.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0.9469)</a:t>
            </a:r>
            <a:r>
              <a:rPr sz="2050" spc="125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and</a:t>
            </a:r>
            <a:r>
              <a:rPr sz="2050" spc="1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accuracy</a:t>
            </a:r>
            <a:r>
              <a:rPr sz="2050" spc="1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(0.99</a:t>
            </a:r>
            <a:r>
              <a:rPr sz="2050" spc="12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vs. </a:t>
            </a:r>
            <a:r>
              <a:rPr sz="2050" dirty="0">
                <a:latin typeface="Arial"/>
                <a:cs typeface="Arial"/>
              </a:rPr>
              <a:t>0.95).</a:t>
            </a:r>
            <a:r>
              <a:rPr sz="2050" spc="40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It</a:t>
            </a:r>
            <a:r>
              <a:rPr sz="2050" spc="4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has</a:t>
            </a:r>
            <a:r>
              <a:rPr sz="2050" spc="4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475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higher</a:t>
            </a:r>
            <a:r>
              <a:rPr sz="2050" spc="4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recall</a:t>
            </a:r>
            <a:r>
              <a:rPr sz="2050" spc="480" dirty="0">
                <a:latin typeface="Arial"/>
                <a:cs typeface="Arial"/>
              </a:rPr>
              <a:t> </a:t>
            </a:r>
            <a:r>
              <a:rPr sz="2050" spc="80" dirty="0">
                <a:latin typeface="Arial"/>
                <a:cs typeface="Arial"/>
              </a:rPr>
              <a:t>for</a:t>
            </a:r>
            <a:r>
              <a:rPr sz="2050" spc="4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class</a:t>
            </a:r>
            <a:r>
              <a:rPr sz="2050" spc="475" dirty="0">
                <a:latin typeface="Arial"/>
                <a:cs typeface="Arial"/>
              </a:rPr>
              <a:t> </a:t>
            </a:r>
            <a:r>
              <a:rPr sz="2050" spc="75" dirty="0">
                <a:latin typeface="Arial"/>
                <a:cs typeface="Arial"/>
              </a:rPr>
              <a:t>1</a:t>
            </a:r>
            <a:r>
              <a:rPr sz="2050" spc="4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(fraud)</a:t>
            </a:r>
            <a:r>
              <a:rPr sz="2050" spc="475" dirty="0">
                <a:latin typeface="Arial"/>
                <a:cs typeface="Arial"/>
              </a:rPr>
              <a:t> </a:t>
            </a:r>
            <a:r>
              <a:rPr sz="2050" spc="40" dirty="0">
                <a:latin typeface="Arial"/>
                <a:cs typeface="Arial"/>
              </a:rPr>
              <a:t>and </a:t>
            </a:r>
            <a:r>
              <a:rPr sz="2050" dirty="0">
                <a:latin typeface="Arial"/>
                <a:cs typeface="Arial"/>
              </a:rPr>
              <a:t>avoids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false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positives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spc="-95" dirty="0">
                <a:latin typeface="Arial"/>
                <a:cs typeface="Arial"/>
              </a:rPr>
              <a:t>(FP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spc="165" dirty="0">
                <a:latin typeface="Arial"/>
                <a:cs typeface="Arial"/>
              </a:rPr>
              <a:t>=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0).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46865" y="3070902"/>
            <a:ext cx="13677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050" b="1" dirty="0">
                <a:latin typeface="Times New Roman"/>
                <a:cs typeface="Times New Roman"/>
              </a:rPr>
              <a:t>ROC</a:t>
            </a:r>
            <a:r>
              <a:rPr sz="2050" b="1" spc="-5" dirty="0">
                <a:latin typeface="Times New Roman"/>
                <a:cs typeface="Times New Roman"/>
              </a:rPr>
              <a:t> </a:t>
            </a:r>
            <a:r>
              <a:rPr sz="2050" b="1" spc="-10" dirty="0">
                <a:latin typeface="Times New Roman"/>
                <a:cs typeface="Times New Roman"/>
              </a:rPr>
              <a:t>Score:</a:t>
            </a:r>
            <a:endParaRPr sz="205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62045" y="3468555"/>
            <a:ext cx="78740" cy="4591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695"/>
              </a:lnSpc>
              <a:spcBef>
                <a:spcPts val="120"/>
              </a:spcBef>
            </a:pPr>
            <a:r>
              <a:rPr sz="1450" b="1" spc="-50" dirty="0">
                <a:solidFill>
                  <a:srgbClr val="34A5DA"/>
                </a:solidFill>
                <a:latin typeface="Times New Roman"/>
                <a:cs typeface="Times New Roman"/>
              </a:rPr>
              <a:t>•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ts val="1695"/>
              </a:lnSpc>
            </a:pPr>
            <a:r>
              <a:rPr sz="1450" b="1" spc="-50" dirty="0">
                <a:solidFill>
                  <a:srgbClr val="34A5DA"/>
                </a:solidFill>
                <a:latin typeface="Times New Roman"/>
                <a:cs typeface="Times New Roman"/>
              </a:rPr>
              <a:t>•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23817" y="3532040"/>
            <a:ext cx="1689100" cy="44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Random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Forest: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0.9469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Times New Roman"/>
                <a:cs typeface="Times New Roman"/>
              </a:rPr>
              <a:t>XGBoost: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0.9986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28194" y="3096691"/>
            <a:ext cx="2501265" cy="880110"/>
          </a:xfrm>
          <a:custGeom>
            <a:avLst/>
            <a:gdLst/>
            <a:ahLst/>
            <a:cxnLst/>
            <a:rect l="l" t="t" r="r" b="b"/>
            <a:pathLst>
              <a:path w="2501265" h="880110">
                <a:moveTo>
                  <a:pt x="2501117" y="0"/>
                </a:moveTo>
                <a:lnTo>
                  <a:pt x="0" y="0"/>
                </a:lnTo>
                <a:lnTo>
                  <a:pt x="0" y="879973"/>
                </a:lnTo>
                <a:lnTo>
                  <a:pt x="2501117" y="879973"/>
                </a:lnTo>
                <a:lnTo>
                  <a:pt x="2501117" y="0"/>
                </a:lnTo>
                <a:close/>
              </a:path>
            </a:pathLst>
          </a:custGeom>
          <a:solidFill>
            <a:srgbClr val="A6AAA9">
              <a:alpha val="50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443374" y="3468555"/>
            <a:ext cx="78740" cy="4591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695"/>
              </a:lnSpc>
              <a:spcBef>
                <a:spcPts val="120"/>
              </a:spcBef>
            </a:pPr>
            <a:r>
              <a:rPr sz="1450" b="1" spc="-50" dirty="0">
                <a:solidFill>
                  <a:srgbClr val="34A5DA"/>
                </a:solidFill>
                <a:latin typeface="Times New Roman"/>
                <a:cs typeface="Times New Roman"/>
              </a:rPr>
              <a:t>•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ts val="1695"/>
              </a:lnSpc>
            </a:pPr>
            <a:r>
              <a:rPr sz="1450" b="1" spc="-50" dirty="0">
                <a:solidFill>
                  <a:srgbClr val="34A5DA"/>
                </a:solidFill>
                <a:latin typeface="Times New Roman"/>
                <a:cs typeface="Times New Roman"/>
              </a:rPr>
              <a:t>•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05146" y="3532040"/>
            <a:ext cx="1985645" cy="44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Random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Forest: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0.9490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Times New Roman"/>
                <a:cs typeface="Times New Roman"/>
              </a:rPr>
              <a:t>XGBoost: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0.95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(for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class</a:t>
            </a:r>
            <a:r>
              <a:rPr sz="1400" spc="-25" dirty="0">
                <a:latin typeface="Times New Roman"/>
                <a:cs typeface="Times New Roman"/>
              </a:rPr>
              <a:t> 1)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509492" y="3096691"/>
            <a:ext cx="2501265" cy="880110"/>
          </a:xfrm>
          <a:custGeom>
            <a:avLst/>
            <a:gdLst/>
            <a:ahLst/>
            <a:cxnLst/>
            <a:rect l="l" t="t" r="r" b="b"/>
            <a:pathLst>
              <a:path w="2501265" h="880110">
                <a:moveTo>
                  <a:pt x="2501180" y="0"/>
                </a:moveTo>
                <a:lnTo>
                  <a:pt x="0" y="0"/>
                </a:lnTo>
                <a:lnTo>
                  <a:pt x="0" y="879973"/>
                </a:lnTo>
                <a:lnTo>
                  <a:pt x="2501180" y="879973"/>
                </a:lnTo>
                <a:lnTo>
                  <a:pt x="2501180" y="0"/>
                </a:lnTo>
                <a:close/>
              </a:path>
            </a:pathLst>
          </a:custGeom>
          <a:solidFill>
            <a:srgbClr val="A6AAA9">
              <a:alpha val="50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578553" y="1691831"/>
            <a:ext cx="8969297" cy="17530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b="1" spc="-1120" dirty="0">
                <a:latin typeface="Arial Narrow"/>
                <a:cs typeface="Arial Narrow"/>
              </a:rPr>
              <a:t>RANDOM</a:t>
            </a:r>
            <a:r>
              <a:rPr sz="6500" b="1" spc="-265" dirty="0">
                <a:latin typeface="Arial Narrow"/>
                <a:cs typeface="Arial Narrow"/>
              </a:rPr>
              <a:t> </a:t>
            </a:r>
            <a:r>
              <a:rPr sz="6500" b="1" spc="-1090" dirty="0">
                <a:latin typeface="Arial Narrow"/>
                <a:cs typeface="Arial Narrow"/>
              </a:rPr>
              <a:t>MODEL</a:t>
            </a:r>
            <a:endParaRPr sz="6500" dirty="0">
              <a:latin typeface="Arial Narrow"/>
              <a:cs typeface="Arial Narrow"/>
            </a:endParaRPr>
          </a:p>
          <a:p>
            <a:pPr marL="977900">
              <a:lnSpc>
                <a:spcPct val="100000"/>
              </a:lnSpc>
              <a:spcBef>
                <a:spcPts val="3250"/>
              </a:spcBef>
              <a:tabLst>
                <a:tab pos="6158865" algn="l"/>
              </a:tabLst>
            </a:pPr>
            <a:r>
              <a:rPr sz="2050" b="1" dirty="0">
                <a:latin typeface="Times New Roman"/>
                <a:cs typeface="Times New Roman"/>
              </a:rPr>
              <a:t>Recall</a:t>
            </a:r>
            <a:r>
              <a:rPr sz="2050" b="1" spc="-25" dirty="0">
                <a:latin typeface="Times New Roman"/>
                <a:cs typeface="Times New Roman"/>
              </a:rPr>
              <a:t> </a:t>
            </a:r>
            <a:r>
              <a:rPr sz="2050" b="1" spc="-10" dirty="0">
                <a:latin typeface="Times New Roman"/>
                <a:cs typeface="Times New Roman"/>
              </a:rPr>
              <a:t>Score:</a:t>
            </a:r>
            <a:r>
              <a:rPr sz="2050" b="1" dirty="0">
                <a:latin typeface="Times New Roman"/>
                <a:cs typeface="Times New Roman"/>
              </a:rPr>
              <a:t>	</a:t>
            </a:r>
            <a:r>
              <a:rPr sz="2050" b="1" spc="-10" dirty="0">
                <a:latin typeface="Times New Roman"/>
                <a:cs typeface="Times New Roman"/>
              </a:rPr>
              <a:t>Accuracy:</a:t>
            </a:r>
            <a:endParaRPr sz="205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624672" y="3468555"/>
            <a:ext cx="78740" cy="4591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695"/>
              </a:lnSpc>
              <a:spcBef>
                <a:spcPts val="120"/>
              </a:spcBef>
            </a:pPr>
            <a:r>
              <a:rPr sz="1450" b="1" spc="-50" dirty="0">
                <a:solidFill>
                  <a:srgbClr val="34A5DA"/>
                </a:solidFill>
                <a:latin typeface="Times New Roman"/>
                <a:cs typeface="Times New Roman"/>
              </a:rPr>
              <a:t>•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ts val="1695"/>
              </a:lnSpc>
            </a:pPr>
            <a:r>
              <a:rPr sz="1450" b="1" spc="-50" dirty="0">
                <a:solidFill>
                  <a:srgbClr val="34A5DA"/>
                </a:solidFill>
                <a:latin typeface="Times New Roman"/>
                <a:cs typeface="Times New Roman"/>
              </a:rPr>
              <a:t>•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886444" y="3532040"/>
            <a:ext cx="1511300" cy="44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Random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Forest: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0.95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Times New Roman"/>
                <a:cs typeface="Times New Roman"/>
              </a:rPr>
              <a:t>XGBoost: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0.99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244112" y="3096691"/>
            <a:ext cx="3394710" cy="1089660"/>
          </a:xfrm>
          <a:custGeom>
            <a:avLst/>
            <a:gdLst/>
            <a:ahLst/>
            <a:cxnLst/>
            <a:rect l="l" t="t" r="r" b="b"/>
            <a:pathLst>
              <a:path w="3394709" h="1089660">
                <a:moveTo>
                  <a:pt x="3394661" y="0"/>
                </a:moveTo>
                <a:lnTo>
                  <a:pt x="0" y="0"/>
                </a:lnTo>
                <a:lnTo>
                  <a:pt x="0" y="1089390"/>
                </a:lnTo>
                <a:lnTo>
                  <a:pt x="3394661" y="1089390"/>
                </a:lnTo>
                <a:lnTo>
                  <a:pt x="3394661" y="0"/>
                </a:lnTo>
                <a:close/>
              </a:path>
            </a:pathLst>
          </a:custGeom>
          <a:solidFill>
            <a:srgbClr val="A6AAA9">
              <a:alpha val="50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6244112" y="3070902"/>
            <a:ext cx="109855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latin typeface="Times New Roman"/>
                <a:cs typeface="Times New Roman"/>
              </a:rPr>
              <a:t>F1-Score:</a:t>
            </a:r>
            <a:endParaRPr sz="2050" dirty="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359292" y="3468555"/>
            <a:ext cx="78740" cy="4591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695"/>
              </a:lnSpc>
              <a:spcBef>
                <a:spcPts val="120"/>
              </a:spcBef>
            </a:pPr>
            <a:r>
              <a:rPr sz="1450" b="1" spc="-50" dirty="0">
                <a:solidFill>
                  <a:srgbClr val="34A5DA"/>
                </a:solidFill>
                <a:latin typeface="Times New Roman"/>
                <a:cs typeface="Times New Roman"/>
              </a:rPr>
              <a:t>•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ts val="1695"/>
              </a:lnSpc>
            </a:pPr>
            <a:r>
              <a:rPr sz="1450" b="1" spc="-50" dirty="0">
                <a:solidFill>
                  <a:srgbClr val="34A5DA"/>
                </a:solidFill>
                <a:latin typeface="Times New Roman"/>
                <a:cs typeface="Times New Roman"/>
              </a:rPr>
              <a:t>•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621064" y="3532040"/>
            <a:ext cx="278193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Times New Roman"/>
                <a:cs typeface="Times New Roman"/>
              </a:rPr>
              <a:t>Random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Forest: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0.95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(for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both</a:t>
            </a:r>
            <a:r>
              <a:rPr sz="1400" spc="-10" dirty="0">
                <a:latin typeface="Times New Roman"/>
                <a:cs typeface="Times New Roman"/>
              </a:rPr>
              <a:t> classes) </a:t>
            </a:r>
            <a:r>
              <a:rPr sz="1400" dirty="0">
                <a:latin typeface="Times New Roman"/>
                <a:cs typeface="Times New Roman"/>
              </a:rPr>
              <a:t>XGBoost: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0.63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(for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class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1),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1.00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(for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ts val="1600"/>
              </a:lnSpc>
            </a:pPr>
            <a:r>
              <a:rPr sz="1400" dirty="0">
                <a:latin typeface="Times New Roman"/>
                <a:cs typeface="Times New Roman"/>
              </a:rPr>
              <a:t>class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0)</a:t>
            </a:r>
            <a:endParaRPr sz="1400" dirty="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386226" y="4774565"/>
            <a:ext cx="3331845" cy="3166110"/>
            <a:chOff x="8386226" y="4071457"/>
            <a:chExt cx="3331845" cy="316611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96696" y="4364642"/>
              <a:ext cx="3310715" cy="27782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6226" y="4259933"/>
              <a:ext cx="3331657" cy="297716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0556" y="4071457"/>
              <a:ext cx="1622987" cy="492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2097"/>
            <a:ext cx="20104100" cy="2296795"/>
            <a:chOff x="0" y="242097"/>
            <a:chExt cx="20104100" cy="2296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7687"/>
              <a:ext cx="20104100" cy="15706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210" y="242097"/>
              <a:ext cx="19723692" cy="141666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7447" y="15875"/>
            <a:ext cx="18996443" cy="1963844"/>
          </a:xfrm>
          <a:prstGeom prst="rect">
            <a:avLst/>
          </a:prstGeom>
        </p:spPr>
        <p:txBody>
          <a:bodyPr vert="horz" wrap="square" lIns="0" tIns="29893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400" b="1" spc="-10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5400" b="1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b="1" spc="-9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</a:t>
            </a:r>
            <a:r>
              <a:rPr sz="5400" b="1" spc="-1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5400" b="1" spc="-14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5400" b="1" spc="-9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ANCE</a:t>
            </a:r>
            <a:r>
              <a:rPr sz="5400" b="1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b="1" spc="-10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5400" b="1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b="1" spc="-9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5400" b="1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b="1" spc="-9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5400" b="1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b="1" spc="-5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5400" b="1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b="1" spc="-9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5400" b="1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b="1" spc="-1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sz="5400" b="1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b="1" spc="-1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  <a:r>
              <a:rPr sz="5400" b="1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400" b="1" spc="-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726757" y="4777245"/>
            <a:ext cx="11863070" cy="6667500"/>
            <a:chOff x="8241121" y="4641356"/>
            <a:chExt cx="11863070" cy="6667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6021" y="10035463"/>
              <a:ext cx="11858068" cy="12730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2527" y="5815267"/>
              <a:ext cx="10114320" cy="4911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1121" y="4641356"/>
              <a:ext cx="11862989" cy="1570632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97627" y="2041508"/>
            <a:ext cx="10124110" cy="3290925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51198"/>
              </p:ext>
            </p:extLst>
          </p:nvPr>
        </p:nvGraphicFramePr>
        <p:xfrm>
          <a:off x="5141525" y="1855388"/>
          <a:ext cx="14479271" cy="3655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6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4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5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AAAAA"/>
                      </a:solidFill>
                      <a:prstDash val="solid"/>
                    </a:lnR>
                  </a:tcPr>
                </a:tc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AAAAA"/>
                      </a:solidFill>
                      <a:prstDash val="solid"/>
                    </a:lnL>
                    <a:lnR w="12700">
                      <a:solidFill>
                        <a:srgbClr val="AAAAAA"/>
                      </a:solidFill>
                      <a:prstDash val="solid"/>
                    </a:lnR>
                    <a:lnT w="12700">
                      <a:solidFill>
                        <a:srgbClr val="AAAAAA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AAAAA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1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AAAAAA"/>
                      </a:solidFill>
                      <a:prstDash val="solid"/>
                    </a:lnL>
                    <a:lnR w="12700">
                      <a:solidFill>
                        <a:srgbClr val="AAAAAA"/>
                      </a:solidFill>
                      <a:prstDash val="solid"/>
                    </a:lnR>
                    <a:lnT w="12700">
                      <a:solidFill>
                        <a:srgbClr val="AAAAAA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7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r>
                        <a:rPr sz="26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Benefit</a:t>
                      </a:r>
                      <a:r>
                        <a:rPr sz="260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Analysis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2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4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</a:t>
                      </a:r>
                      <a:r>
                        <a:rPr sz="145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4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Questions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4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Answer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7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a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Average</a:t>
                      </a:r>
                      <a:r>
                        <a:rPr sz="1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transactions</a:t>
                      </a:r>
                      <a:r>
                        <a:rPr sz="17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month</a:t>
                      </a:r>
                      <a:endParaRPr sz="1700" dirty="0">
                        <a:latin typeface="Calibri"/>
                        <a:cs typeface="Calibri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77183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b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Average</a:t>
                      </a:r>
                      <a:r>
                        <a:rPr sz="1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fraudulent</a:t>
                      </a:r>
                      <a:r>
                        <a:rPr sz="1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17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7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month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700" spc="-25" dirty="0">
                          <a:latin typeface="Calibri"/>
                          <a:cs typeface="Calibri"/>
                        </a:rPr>
                        <a:t>402</a:t>
                      </a:r>
                      <a:endParaRPr sz="1700" dirty="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c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Average</a:t>
                      </a:r>
                      <a:r>
                        <a:rPr sz="17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amount</a:t>
                      </a:r>
                      <a:r>
                        <a:rPr sz="1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latin typeface="Calibri"/>
                          <a:cs typeface="Calibri"/>
                        </a:rPr>
                        <a:t>fraud</a:t>
                      </a:r>
                      <a:r>
                        <a:rPr sz="1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transaction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70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7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10" dirty="0">
                          <a:latin typeface="Calibri"/>
                          <a:cs typeface="Calibri"/>
                        </a:rPr>
                        <a:t>531.00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4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AAAAA"/>
                      </a:solidFill>
                      <a:prstDash val="solid"/>
                    </a:lnL>
                    <a:lnR w="12700">
                      <a:solidFill>
                        <a:srgbClr val="AAAAAA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AAAAAA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AAAAA"/>
                      </a:solidFill>
                      <a:prstDash val="solid"/>
                    </a:lnR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AAAAAA"/>
                      </a:solidFill>
                      <a:prstDash val="solid"/>
                    </a:lnL>
                    <a:lnR w="12700">
                      <a:solidFill>
                        <a:srgbClr val="AAAAAA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AAAAAA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AAAAA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131172"/>
              </p:ext>
            </p:extLst>
          </p:nvPr>
        </p:nvGraphicFramePr>
        <p:xfrm>
          <a:off x="9953100" y="6110159"/>
          <a:ext cx="9291954" cy="4298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7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70">
                <a:tc gridSpan="3">
                  <a:txBody>
                    <a:bodyPr/>
                    <a:lstStyle/>
                    <a:p>
                      <a:pPr algn="ctr">
                        <a:lnSpc>
                          <a:spcPts val="2825"/>
                        </a:lnSpc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r>
                        <a:rPr sz="26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Benefit</a:t>
                      </a:r>
                      <a:r>
                        <a:rPr sz="260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Analysis</a:t>
                      </a:r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</a:t>
                      </a:r>
                      <a:r>
                        <a:rPr sz="16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65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Questions</a:t>
                      </a:r>
                      <a:endParaRPr sz="165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1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Answer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50" b="1" spc="-50" dirty="0">
                          <a:latin typeface="Calibri"/>
                          <a:cs typeface="Calibri"/>
                        </a:rPr>
                        <a:t>1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1150" dirty="0">
                          <a:latin typeface="Calibri"/>
                          <a:cs typeface="Calibri"/>
                        </a:rPr>
                        <a:t>Cost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incurred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month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before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was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deployed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(b*c)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9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0" dirty="0">
                          <a:latin typeface="Calibri"/>
                          <a:cs typeface="Calibri"/>
                        </a:rPr>
                        <a:t>213462.00</a:t>
                      </a:r>
                      <a:endParaRPr sz="1950" dirty="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50" b="1" spc="-50" dirty="0">
                          <a:latin typeface="Calibri"/>
                          <a:cs typeface="Calibri"/>
                        </a:rPr>
                        <a:t>2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1150" spc="-10" dirty="0">
                          <a:latin typeface="Calibri"/>
                          <a:cs typeface="Calibri"/>
                        </a:rPr>
                        <a:t>Average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transactions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month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detected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fraudulent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(TF)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lang="en-US" sz="1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4170</a:t>
                      </a:r>
                      <a:endParaRPr sz="1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50" b="1" spc="-50" dirty="0">
                          <a:latin typeface="Calibri"/>
                          <a:cs typeface="Calibri"/>
                        </a:rPr>
                        <a:t>3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1150" dirty="0">
                          <a:latin typeface="Calibri"/>
                          <a:cs typeface="Calibri"/>
                        </a:rPr>
                        <a:t>Cost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providing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customer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executive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support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fraudulent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detected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model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950" spc="-20" dirty="0">
                          <a:latin typeface="Calibri"/>
                          <a:cs typeface="Calibri"/>
                        </a:rPr>
                        <a:t>$1.5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50" b="1" spc="-50" dirty="0">
                          <a:latin typeface="Calibri"/>
                          <a:cs typeface="Calibri"/>
                        </a:rPr>
                        <a:t>4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1150" spc="-25" dirty="0">
                          <a:latin typeface="Calibri"/>
                          <a:cs typeface="Calibri"/>
                        </a:rPr>
                        <a:t>Total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cost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providing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customer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support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month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fraudulent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transactions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detected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(TF*$1.5)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9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0" dirty="0">
                          <a:latin typeface="Calibri"/>
                          <a:cs typeface="Calibri"/>
                        </a:rPr>
                        <a:t>62</a:t>
                      </a:r>
                      <a:r>
                        <a:rPr lang="en-US" sz="1950" spc="-10" dirty="0">
                          <a:latin typeface="Calibri"/>
                          <a:cs typeface="Calibri"/>
                        </a:rPr>
                        <a:t>55</a:t>
                      </a:r>
                      <a:r>
                        <a:rPr sz="1950" spc="-10" dirty="0">
                          <a:latin typeface="Calibri"/>
                          <a:cs typeface="Calibri"/>
                        </a:rPr>
                        <a:t>.00</a:t>
                      </a:r>
                      <a:endParaRPr sz="1950" dirty="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50" b="1" spc="-50" dirty="0">
                          <a:latin typeface="Calibri"/>
                          <a:cs typeface="Calibri"/>
                        </a:rPr>
                        <a:t>5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150" dirty="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1150" spc="-10" dirty="0">
                          <a:latin typeface="Calibri"/>
                          <a:cs typeface="Calibri"/>
                        </a:rPr>
                        <a:t>Average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transactions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month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fraudulent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but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detected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(FN)</a:t>
                      </a:r>
                      <a:endParaRPr sz="1150" dirty="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950" spc="-25" dirty="0">
                          <a:latin typeface="Calibri"/>
                          <a:cs typeface="Calibri"/>
                        </a:rPr>
                        <a:t>18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50" b="1" spc="-50" dirty="0">
                          <a:latin typeface="Calibri"/>
                          <a:cs typeface="Calibri"/>
                        </a:rPr>
                        <a:t>6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1150" dirty="0">
                          <a:latin typeface="Calibri"/>
                          <a:cs typeface="Calibri"/>
                        </a:rPr>
                        <a:t>Cost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incurred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fraudulent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transactions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left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undetected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11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(FN*c)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9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0" dirty="0">
                          <a:latin typeface="Calibri"/>
                          <a:cs typeface="Calibri"/>
                        </a:rPr>
                        <a:t>9558.00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50" b="1" spc="-50" dirty="0">
                          <a:latin typeface="Calibri"/>
                          <a:cs typeface="Calibri"/>
                        </a:rPr>
                        <a:t>7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1150" dirty="0">
                          <a:latin typeface="Calibri"/>
                          <a:cs typeface="Calibri"/>
                        </a:rPr>
                        <a:t>Cost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incurred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month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after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built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deployed</a:t>
                      </a:r>
                      <a:r>
                        <a:rPr sz="1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(4+6)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9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0" dirty="0">
                          <a:latin typeface="Calibri"/>
                          <a:cs typeface="Calibri"/>
                        </a:rPr>
                        <a:t>15</a:t>
                      </a:r>
                      <a:r>
                        <a:rPr lang="en-US" sz="1950" spc="-10" dirty="0">
                          <a:latin typeface="Calibri"/>
                          <a:cs typeface="Calibri"/>
                        </a:rPr>
                        <a:t>813</a:t>
                      </a:r>
                      <a:r>
                        <a:rPr sz="1950" spc="-10" dirty="0">
                          <a:latin typeface="Calibri"/>
                          <a:cs typeface="Calibri"/>
                        </a:rPr>
                        <a:t>.00</a:t>
                      </a:r>
                      <a:endParaRPr sz="1950" dirty="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50" b="1" spc="-50" dirty="0">
                          <a:latin typeface="Calibri"/>
                          <a:cs typeface="Calibri"/>
                        </a:rPr>
                        <a:t>8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1150" dirty="0">
                          <a:latin typeface="Calibri"/>
                          <a:cs typeface="Calibri"/>
                        </a:rPr>
                        <a:t>Final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savings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Cost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incurred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before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Cost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50" dirty="0">
                          <a:latin typeface="Calibri"/>
                          <a:cs typeface="Calibri"/>
                        </a:rPr>
                        <a:t>incurred</a:t>
                      </a:r>
                      <a:r>
                        <a:rPr sz="1150" spc="-10" dirty="0">
                          <a:latin typeface="Calibri"/>
                          <a:cs typeface="Calibri"/>
                        </a:rPr>
                        <a:t> after(1-</a:t>
                      </a:r>
                      <a:r>
                        <a:rPr sz="1150" spc="-25" dirty="0">
                          <a:latin typeface="Calibri"/>
                          <a:cs typeface="Calibri"/>
                        </a:rPr>
                        <a:t>7)</a:t>
                      </a:r>
                      <a:endParaRPr sz="115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$</a:t>
                      </a:r>
                      <a:r>
                        <a:rPr sz="19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0" dirty="0">
                          <a:latin typeface="Calibri"/>
                          <a:cs typeface="Calibri"/>
                        </a:rPr>
                        <a:t>197</a:t>
                      </a:r>
                      <a:r>
                        <a:rPr lang="en-US" sz="1950" spc="-10" dirty="0">
                          <a:latin typeface="Calibri"/>
                          <a:cs typeface="Calibri"/>
                        </a:rPr>
                        <a:t>639</a:t>
                      </a:r>
                      <a:r>
                        <a:rPr sz="1950" spc="-10" dirty="0">
                          <a:latin typeface="Calibri"/>
                          <a:cs typeface="Calibri"/>
                        </a:rPr>
                        <a:t>.00</a:t>
                      </a:r>
                      <a:endParaRPr sz="1950" dirty="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0" y="3234990"/>
            <a:ext cx="10130155" cy="2051050"/>
            <a:chOff x="0" y="3234990"/>
            <a:chExt cx="10130155" cy="205105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714808"/>
              <a:ext cx="10129660" cy="15706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2912" y="3234990"/>
              <a:ext cx="5952876" cy="157063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42107" y="5792619"/>
            <a:ext cx="8873157" cy="2836478"/>
            <a:chOff x="0" y="1969144"/>
            <a:chExt cx="8873157" cy="2836478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3289" y="1969144"/>
              <a:ext cx="8429868" cy="24367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3234990"/>
              <a:ext cx="5400668" cy="15706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4297" y="2336609"/>
              <a:ext cx="3440429" cy="1590040"/>
            </a:xfrm>
            <a:custGeom>
              <a:avLst/>
              <a:gdLst/>
              <a:ahLst/>
              <a:cxnLst/>
              <a:rect l="l" t="t" r="r" b="b"/>
              <a:pathLst>
                <a:path w="3440429" h="1590039">
                  <a:moveTo>
                    <a:pt x="3439863" y="0"/>
                  </a:moveTo>
                  <a:lnTo>
                    <a:pt x="0" y="0"/>
                  </a:lnTo>
                  <a:lnTo>
                    <a:pt x="0" y="1589459"/>
                  </a:lnTo>
                  <a:lnTo>
                    <a:pt x="3439863" y="1589459"/>
                  </a:lnTo>
                  <a:lnTo>
                    <a:pt x="3439863" y="0"/>
                  </a:lnTo>
                  <a:close/>
                </a:path>
              </a:pathLst>
            </a:custGeom>
            <a:solidFill>
              <a:srgbClr val="FFFFFF">
                <a:alpha val="665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99418" y="2336609"/>
              <a:ext cx="3440429" cy="1590040"/>
            </a:xfrm>
            <a:custGeom>
              <a:avLst/>
              <a:gdLst/>
              <a:ahLst/>
              <a:cxnLst/>
              <a:rect l="l" t="t" r="r" b="b"/>
              <a:pathLst>
                <a:path w="3440429" h="1590039">
                  <a:moveTo>
                    <a:pt x="3439863" y="0"/>
                  </a:moveTo>
                  <a:lnTo>
                    <a:pt x="0" y="0"/>
                  </a:lnTo>
                  <a:lnTo>
                    <a:pt x="0" y="1589459"/>
                  </a:lnTo>
                  <a:lnTo>
                    <a:pt x="3439863" y="1589459"/>
                  </a:lnTo>
                  <a:lnTo>
                    <a:pt x="3439863" y="0"/>
                  </a:lnTo>
                  <a:close/>
                </a:path>
              </a:pathLst>
            </a:custGeom>
            <a:solidFill>
              <a:srgbClr val="FFFFFF">
                <a:alpha val="737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46629" y="6705600"/>
            <a:ext cx="29057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229" dirty="0">
                <a:solidFill>
                  <a:srgbClr val="AA1728"/>
                </a:solidFill>
                <a:latin typeface="Arial"/>
                <a:cs typeface="Arial"/>
              </a:rPr>
              <a:t>$</a:t>
            </a:r>
            <a:r>
              <a:rPr sz="5900" spc="-160" dirty="0">
                <a:solidFill>
                  <a:srgbClr val="AA1728"/>
                </a:solidFill>
                <a:latin typeface="Arial"/>
                <a:cs typeface="Arial"/>
              </a:rPr>
              <a:t> </a:t>
            </a:r>
            <a:r>
              <a:rPr sz="4950" spc="180" dirty="0">
                <a:solidFill>
                  <a:srgbClr val="AA1728"/>
                </a:solidFill>
                <a:latin typeface="Arial"/>
                <a:cs typeface="Arial"/>
              </a:rPr>
              <a:t>213462</a:t>
            </a:r>
            <a:endParaRPr sz="495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36721" y="6680200"/>
            <a:ext cx="2961005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spc="235" dirty="0">
                <a:solidFill>
                  <a:srgbClr val="8ABE5E"/>
                </a:solidFill>
                <a:latin typeface="Arial"/>
                <a:cs typeface="Arial"/>
              </a:rPr>
              <a:t>$</a:t>
            </a:r>
            <a:r>
              <a:rPr sz="6100" spc="-170" dirty="0">
                <a:solidFill>
                  <a:srgbClr val="8ABE5E"/>
                </a:solidFill>
                <a:latin typeface="Arial"/>
                <a:cs typeface="Arial"/>
              </a:rPr>
              <a:t> </a:t>
            </a:r>
            <a:r>
              <a:rPr sz="5000" spc="180" dirty="0">
                <a:solidFill>
                  <a:srgbClr val="8ABE5E"/>
                </a:solidFill>
                <a:latin typeface="Arial"/>
                <a:cs typeface="Arial"/>
              </a:rPr>
              <a:t>197</a:t>
            </a:r>
            <a:r>
              <a:rPr lang="en-US" sz="5000" spc="180" dirty="0">
                <a:solidFill>
                  <a:srgbClr val="8ABE5E"/>
                </a:solidFill>
                <a:latin typeface="Arial"/>
                <a:cs typeface="Arial"/>
              </a:rPr>
              <a:t>639</a:t>
            </a:r>
            <a:endParaRPr sz="5000" dirty="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17447" y="6218555"/>
            <a:ext cx="7313930" cy="502920"/>
            <a:chOff x="917447" y="2152383"/>
            <a:chExt cx="7313930" cy="502920"/>
          </a:xfrm>
        </p:grpSpPr>
        <p:sp>
          <p:nvSpPr>
            <p:cNvPr id="25" name="object 25"/>
            <p:cNvSpPr/>
            <p:nvPr/>
          </p:nvSpPr>
          <p:spPr>
            <a:xfrm>
              <a:off x="5207537" y="2152383"/>
              <a:ext cx="3023870" cy="502920"/>
            </a:xfrm>
            <a:custGeom>
              <a:avLst/>
              <a:gdLst/>
              <a:ahLst/>
              <a:cxnLst/>
              <a:rect l="l" t="t" r="r" b="b"/>
              <a:pathLst>
                <a:path w="3023870" h="502919">
                  <a:moveTo>
                    <a:pt x="3023635" y="0"/>
                  </a:moveTo>
                  <a:lnTo>
                    <a:pt x="0" y="0"/>
                  </a:lnTo>
                  <a:lnTo>
                    <a:pt x="0" y="502603"/>
                  </a:lnTo>
                  <a:lnTo>
                    <a:pt x="3023635" y="502603"/>
                  </a:lnTo>
                  <a:lnTo>
                    <a:pt x="3023635" y="0"/>
                  </a:lnTo>
                  <a:close/>
                </a:path>
              </a:pathLst>
            </a:custGeom>
            <a:solidFill>
              <a:srgbClr val="8AB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7447" y="2152383"/>
              <a:ext cx="3023870" cy="502920"/>
            </a:xfrm>
            <a:custGeom>
              <a:avLst/>
              <a:gdLst/>
              <a:ahLst/>
              <a:cxnLst/>
              <a:rect l="l" t="t" r="r" b="b"/>
              <a:pathLst>
                <a:path w="3023870" h="502919">
                  <a:moveTo>
                    <a:pt x="3023635" y="0"/>
                  </a:moveTo>
                  <a:lnTo>
                    <a:pt x="0" y="0"/>
                  </a:lnTo>
                  <a:lnTo>
                    <a:pt x="0" y="502603"/>
                  </a:lnTo>
                  <a:lnTo>
                    <a:pt x="3023635" y="502603"/>
                  </a:lnTo>
                  <a:lnTo>
                    <a:pt x="3023635" y="0"/>
                  </a:lnTo>
                  <a:close/>
                </a:path>
              </a:pathLst>
            </a:custGeom>
            <a:solidFill>
              <a:srgbClr val="C4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079822" y="6193155"/>
            <a:ext cx="51250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66235" algn="l"/>
              </a:tabLst>
            </a:pPr>
            <a:r>
              <a:rPr sz="3300" b="1" spc="-535" dirty="0">
                <a:latin typeface="Arial Narrow"/>
                <a:cs typeface="Arial Narrow"/>
              </a:rPr>
              <a:t>LOSS</a:t>
            </a:r>
            <a:r>
              <a:rPr sz="3300" b="1" dirty="0">
                <a:latin typeface="Arial Narrow"/>
                <a:cs typeface="Arial Narrow"/>
              </a:rPr>
              <a:t>	</a:t>
            </a:r>
            <a:r>
              <a:rPr sz="3300" b="1" spc="-509" dirty="0">
                <a:latin typeface="Arial Narrow"/>
                <a:cs typeface="Arial Narrow"/>
              </a:rPr>
              <a:t>SAVING</a:t>
            </a:r>
            <a:endParaRPr sz="3300" dirty="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140</TotalTime>
  <Words>1398</Words>
  <Application>Microsoft Office PowerPoint</Application>
  <PresentationFormat>Custom</PresentationFormat>
  <Paragraphs>163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Narrow</vt:lpstr>
      <vt:lpstr>Calibri</vt:lpstr>
      <vt:lpstr>Tahoma</vt:lpstr>
      <vt:lpstr>Times New Roman</vt:lpstr>
      <vt:lpstr>Tw Cen MT</vt:lpstr>
      <vt:lpstr>Circuit</vt:lpstr>
      <vt:lpstr>CREDIT CARD FRAUD DETECTION                                BY – PRANAVI GARIGAVENI          </vt:lpstr>
      <vt:lpstr>THE IMPORTANCE OF MACHINE LEARNING IN CREDIT CARD FRAUD DETECTION</vt:lpstr>
      <vt:lpstr>THE IMPORTANCE OF MACHINE LEARNING IN CREDIT CARD FRAUD DETECTION</vt:lpstr>
      <vt:lpstr>PowerPoint Presentation</vt:lpstr>
      <vt:lpstr>PowerPoint Presentation</vt:lpstr>
      <vt:lpstr>PowerPoint Presentation</vt:lpstr>
      <vt:lpstr>THE IMPORTANCE OF MACHINE LEARNING IN CREDIT CARD FRAUD DETECTION</vt:lpstr>
      <vt:lpstr>PowerPoint Presentation</vt:lpstr>
      <vt:lpstr>THE IMPORTANCE OF MACHINE LEARNING IN CREDIT CARD FRAUD DETECTION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 </dc:title>
  <cp:lastModifiedBy>Pranavi Garigaveni</cp:lastModifiedBy>
  <cp:revision>8</cp:revision>
  <dcterms:created xsi:type="dcterms:W3CDTF">2025-04-14T17:48:17Z</dcterms:created>
  <dcterms:modified xsi:type="dcterms:W3CDTF">2025-04-15T07:29:12Z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2024-12-31T00:00:00Z</vt:filetime>
  </property>
  <property fmtid="{D5CDD505-2E9C-101B-9397-08002B2CF9AE}" pid="3" name="Creator">
    <vt:lpwstr>Keynote</vt:lpwstr>
  </property>
  <property fmtid="{D5CDD505-2E9C-101B-9397-08002B2CF9AE}" pid="4" name="LastSaved">
    <vt:filetime>2025-04-14T00:00:00Z</vt:filetime>
  </property>
  <property fmtid="{D5CDD505-2E9C-101B-9397-08002B2CF9AE}" pid="5" name="Producer">
    <vt:lpwstr>3-Heights(TM) PDF Security Shell 4.8.25.2 (http://www.pdf-tools.com)</vt:lpwstr>
  </property>
</Properties>
</file>